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90" r:id="rId1"/>
  </p:sldMasterIdLst>
  <p:notesMasterIdLst>
    <p:notesMasterId r:id="rId18"/>
  </p:notesMasterIdLst>
  <p:sldIdLst>
    <p:sldId id="256" r:id="rId2"/>
    <p:sldId id="257" r:id="rId3"/>
    <p:sldId id="258" r:id="rId4"/>
    <p:sldId id="267" r:id="rId5"/>
    <p:sldId id="259" r:id="rId6"/>
    <p:sldId id="272" r:id="rId7"/>
    <p:sldId id="260" r:id="rId8"/>
    <p:sldId id="263" r:id="rId9"/>
    <p:sldId id="273" r:id="rId10"/>
    <p:sldId id="271" r:id="rId11"/>
    <p:sldId id="262" r:id="rId12"/>
    <p:sldId id="261" r:id="rId13"/>
    <p:sldId id="268" r:id="rId14"/>
    <p:sldId id="274" r:id="rId15"/>
    <p:sldId id="269" r:id="rId16"/>
    <p:sldId id="270" r:id="rId17"/>
  </p:sldIdLst>
  <p:sldSz cx="12192000" cy="6858000"/>
  <p:notesSz cx="6858000" cy="9144000"/>
  <p:embeddedFontLst>
    <p:embeddedFont>
      <p:font typeface="Fira Code" panose="020B0509050000020004" pitchFamily="49" charset="0"/>
      <p:regular r:id="rId19"/>
      <p:bold r:id="rId20"/>
    </p:embeddedFont>
    <p:embeddedFont>
      <p:font typeface="Trebuchet MS" panose="020B0603020202020204" pitchFamily="34" charset="0"/>
      <p:regular r:id="rId21"/>
      <p:bold r:id="rId22"/>
      <p:italic r:id="rId23"/>
      <p:boldItalic r:id="rId24"/>
    </p:embeddedFont>
    <p:embeddedFont>
      <p:font typeface="等线" panose="02010600030101010101" pitchFamily="2" charset="-122"/>
      <p:regular r:id="rId25"/>
      <p:bold r:id="rId26"/>
    </p:embeddedFont>
    <p:embeddedFont>
      <p:font typeface="微软雅黑" panose="020B0503020204020204" pitchFamily="34" charset="-122"/>
      <p:regular r:id="rId27"/>
      <p:bold r:id="rId28"/>
    </p:embeddedFont>
    <p:embeddedFont>
      <p:font typeface="幼圆" panose="02010509060101010101" pitchFamily="49" charset="-122"/>
      <p:regular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8616652041894" initials="8" lastIdx="1" clrIdx="0">
    <p:extLst>
      <p:ext uri="{19B8F6BF-5375-455C-9EA6-DF929625EA0E}">
        <p15:presenceInfo xmlns:p15="http://schemas.microsoft.com/office/powerpoint/2012/main" userId="4994f69ca1829af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8525"/>
    <a:srgbClr val="C63809"/>
    <a:srgbClr val="CE4D0F"/>
    <a:srgbClr val="DE681A"/>
    <a:srgbClr val="D35713"/>
    <a:srgbClr val="D95F17"/>
    <a:srgbClr val="D64C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214" autoAdjust="0"/>
  </p:normalViewPr>
  <p:slideViewPr>
    <p:cSldViewPr snapToGrid="0">
      <p:cViewPr varScale="1">
        <p:scale>
          <a:sx n="85" d="100"/>
          <a:sy n="85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7B5481-AC42-45CD-8759-03CB0C7FFE25}" type="doc">
      <dgm:prSet loTypeId="urn:microsoft.com/office/officeart/2005/8/layout/vList5" loCatId="list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20AE22F-9429-4A4B-B991-551BA03C461F}">
      <dgm:prSet/>
      <dgm:spPr>
        <a:solidFill>
          <a:srgbClr val="F48525"/>
        </a:solidFill>
      </dgm:spPr>
      <dgm:t>
        <a:bodyPr/>
        <a:lstStyle/>
        <a:p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王立成 </a:t>
          </a:r>
          <a:endParaRPr lang="en-US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45667AC-397D-4425-90F6-6A003BF9DC36}" type="parTrans" cxnId="{F8910275-CE25-475D-9326-F2ADC9E4E0CB}">
      <dgm:prSet/>
      <dgm:spPr/>
      <dgm:t>
        <a:bodyPr/>
        <a:lstStyle/>
        <a:p>
          <a:endParaRPr lang="en-US"/>
        </a:p>
      </dgm:t>
    </dgm:pt>
    <dgm:pt modelId="{D274CCD2-0618-42E7-B7A5-E24E378F971F}" type="sibTrans" cxnId="{F8910275-CE25-475D-9326-F2ADC9E4E0CB}">
      <dgm:prSet/>
      <dgm:spPr/>
      <dgm:t>
        <a:bodyPr/>
        <a:lstStyle/>
        <a:p>
          <a:endParaRPr lang="en-US"/>
        </a:p>
      </dgm:t>
    </dgm:pt>
    <dgm:pt modelId="{15BEC741-3213-4175-8CC8-26A77B8E0A88}">
      <dgm:prSet/>
      <dgm:spPr>
        <a:solidFill>
          <a:srgbClr val="DE681A"/>
        </a:solidFill>
      </dgm:spPr>
      <dgm:t>
        <a:bodyPr/>
        <a:lstStyle/>
        <a:p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田冰凌 </a:t>
          </a:r>
          <a:endParaRPr lang="en-US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E02DBDB-04A8-4CD3-B985-0EF1C2EB5499}" type="parTrans" cxnId="{418289FA-6A4A-4669-A208-9724192C4EA6}">
      <dgm:prSet/>
      <dgm:spPr/>
      <dgm:t>
        <a:bodyPr/>
        <a:lstStyle/>
        <a:p>
          <a:endParaRPr lang="en-US"/>
        </a:p>
      </dgm:t>
    </dgm:pt>
    <dgm:pt modelId="{EE8CAD58-11C5-472A-911B-B0738F619BFD}" type="sibTrans" cxnId="{418289FA-6A4A-4669-A208-9724192C4EA6}">
      <dgm:prSet/>
      <dgm:spPr/>
      <dgm:t>
        <a:bodyPr/>
        <a:lstStyle/>
        <a:p>
          <a:endParaRPr lang="en-US"/>
        </a:p>
      </dgm:t>
    </dgm:pt>
    <dgm:pt modelId="{C2888D32-7659-4289-9418-191AB3AF40E9}">
      <dgm:prSet/>
      <dgm:spPr>
        <a:solidFill>
          <a:srgbClr val="CE4D0F"/>
        </a:solidFill>
      </dgm:spPr>
      <dgm:t>
        <a:bodyPr/>
        <a:lstStyle/>
        <a:p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崔晓璇 </a:t>
          </a:r>
          <a:endParaRPr lang="en-US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B2681D2-76EE-4DD1-851B-177638B548F4}" type="parTrans" cxnId="{1DBEFB8F-2617-4DFD-8B62-8A28F0C673A0}">
      <dgm:prSet/>
      <dgm:spPr/>
      <dgm:t>
        <a:bodyPr/>
        <a:lstStyle/>
        <a:p>
          <a:endParaRPr lang="en-US"/>
        </a:p>
      </dgm:t>
    </dgm:pt>
    <dgm:pt modelId="{9BAF1B20-B1DB-443E-B17A-9B1BD8EA0146}" type="sibTrans" cxnId="{1DBEFB8F-2617-4DFD-8B62-8A28F0C673A0}">
      <dgm:prSet/>
      <dgm:spPr/>
      <dgm:t>
        <a:bodyPr/>
        <a:lstStyle/>
        <a:p>
          <a:endParaRPr lang="en-US"/>
        </a:p>
      </dgm:t>
    </dgm:pt>
    <dgm:pt modelId="{7D6A1BDA-65FB-4AAA-A8AB-764967F60594}">
      <dgm:prSet/>
      <dgm:spPr>
        <a:solidFill>
          <a:srgbClr val="C63809"/>
        </a:solidFill>
      </dgm:spPr>
      <dgm:t>
        <a:bodyPr/>
        <a:lstStyle/>
        <a:p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陈洪燕</a:t>
          </a:r>
          <a:endParaRPr lang="en-US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49EAED0-D839-41BA-AF85-8F460FB13883}" type="parTrans" cxnId="{CD945125-965C-400E-908E-881FDCD6CABE}">
      <dgm:prSet/>
      <dgm:spPr/>
      <dgm:t>
        <a:bodyPr/>
        <a:lstStyle/>
        <a:p>
          <a:endParaRPr lang="en-US"/>
        </a:p>
      </dgm:t>
    </dgm:pt>
    <dgm:pt modelId="{F1F4A9A4-CA67-4433-9D0F-DEA9B3F4A6BD}" type="sibTrans" cxnId="{CD945125-965C-400E-908E-881FDCD6CABE}">
      <dgm:prSet/>
      <dgm:spPr/>
      <dgm:t>
        <a:bodyPr/>
        <a:lstStyle/>
        <a:p>
          <a:endParaRPr lang="en-US"/>
        </a:p>
      </dgm:t>
    </dgm:pt>
    <dgm:pt modelId="{BCC2034F-1791-4DA3-84B0-B566DE3A2C70}" type="pres">
      <dgm:prSet presAssocID="{927B5481-AC42-45CD-8759-03CB0C7FFE25}" presName="Name0" presStyleCnt="0">
        <dgm:presLayoutVars>
          <dgm:dir/>
          <dgm:animLvl val="lvl"/>
          <dgm:resizeHandles val="exact"/>
        </dgm:presLayoutVars>
      </dgm:prSet>
      <dgm:spPr/>
    </dgm:pt>
    <dgm:pt modelId="{96049B46-8F10-4A75-BBE3-0AF5E47522E9}" type="pres">
      <dgm:prSet presAssocID="{A20AE22F-9429-4A4B-B991-551BA03C461F}" presName="linNode" presStyleCnt="0"/>
      <dgm:spPr/>
    </dgm:pt>
    <dgm:pt modelId="{26398E76-2F43-4F23-8A62-862B8F08EEED}" type="pres">
      <dgm:prSet presAssocID="{A20AE22F-9429-4A4B-B991-551BA03C461F}" presName="parentText" presStyleLbl="node1" presStyleIdx="0" presStyleCnt="4" custScaleX="259792" custScaleY="16816">
        <dgm:presLayoutVars>
          <dgm:chMax val="1"/>
          <dgm:bulletEnabled val="1"/>
        </dgm:presLayoutVars>
      </dgm:prSet>
      <dgm:spPr/>
    </dgm:pt>
    <dgm:pt modelId="{00C7842F-B171-4ED3-9B62-8C082A0F6766}" type="pres">
      <dgm:prSet presAssocID="{D274CCD2-0618-42E7-B7A5-E24E378F971F}" presName="sp" presStyleCnt="0"/>
      <dgm:spPr/>
    </dgm:pt>
    <dgm:pt modelId="{9AAB1268-961F-4A87-A5F2-0DA6624EF35A}" type="pres">
      <dgm:prSet presAssocID="{15BEC741-3213-4175-8CC8-26A77B8E0A88}" presName="linNode" presStyleCnt="0"/>
      <dgm:spPr/>
    </dgm:pt>
    <dgm:pt modelId="{DA6AA7CB-314C-4D9E-AE9D-F16707F09714}" type="pres">
      <dgm:prSet presAssocID="{15BEC741-3213-4175-8CC8-26A77B8E0A88}" presName="parentText" presStyleLbl="node1" presStyleIdx="1" presStyleCnt="4" custScaleX="259792" custScaleY="16816">
        <dgm:presLayoutVars>
          <dgm:chMax val="1"/>
          <dgm:bulletEnabled val="1"/>
        </dgm:presLayoutVars>
      </dgm:prSet>
      <dgm:spPr/>
    </dgm:pt>
    <dgm:pt modelId="{72629BB0-3B23-45C2-8DF2-6D1A5996A85D}" type="pres">
      <dgm:prSet presAssocID="{EE8CAD58-11C5-472A-911B-B0738F619BFD}" presName="sp" presStyleCnt="0"/>
      <dgm:spPr/>
    </dgm:pt>
    <dgm:pt modelId="{6DEC25F2-2B17-472E-8BA6-1EB5FFE29BC7}" type="pres">
      <dgm:prSet presAssocID="{C2888D32-7659-4289-9418-191AB3AF40E9}" presName="linNode" presStyleCnt="0"/>
      <dgm:spPr/>
    </dgm:pt>
    <dgm:pt modelId="{017A4231-834F-48DC-9D53-32CEF79135D0}" type="pres">
      <dgm:prSet presAssocID="{C2888D32-7659-4289-9418-191AB3AF40E9}" presName="parentText" presStyleLbl="node1" presStyleIdx="2" presStyleCnt="4" custScaleX="259792" custScaleY="16816">
        <dgm:presLayoutVars>
          <dgm:chMax val="1"/>
          <dgm:bulletEnabled val="1"/>
        </dgm:presLayoutVars>
      </dgm:prSet>
      <dgm:spPr/>
    </dgm:pt>
    <dgm:pt modelId="{C535CA34-909C-4607-9360-8F72A834003E}" type="pres">
      <dgm:prSet presAssocID="{9BAF1B20-B1DB-443E-B17A-9B1BD8EA0146}" presName="sp" presStyleCnt="0"/>
      <dgm:spPr/>
    </dgm:pt>
    <dgm:pt modelId="{DDE9CDC0-F4DD-47F6-B4AE-7B18790293B0}" type="pres">
      <dgm:prSet presAssocID="{7D6A1BDA-65FB-4AAA-A8AB-764967F60594}" presName="linNode" presStyleCnt="0"/>
      <dgm:spPr/>
    </dgm:pt>
    <dgm:pt modelId="{871DF2E4-8DE8-41CE-8C90-4819CB10BF4B}" type="pres">
      <dgm:prSet presAssocID="{7D6A1BDA-65FB-4AAA-A8AB-764967F60594}" presName="parentText" presStyleLbl="node1" presStyleIdx="3" presStyleCnt="4" custScaleX="259792" custScaleY="16816">
        <dgm:presLayoutVars>
          <dgm:chMax val="1"/>
          <dgm:bulletEnabled val="1"/>
        </dgm:presLayoutVars>
      </dgm:prSet>
      <dgm:spPr/>
    </dgm:pt>
  </dgm:ptLst>
  <dgm:cxnLst>
    <dgm:cxn modelId="{6A138711-05F0-4BB0-A0D5-05EA29E1CD3B}" type="presOf" srcId="{A20AE22F-9429-4A4B-B991-551BA03C461F}" destId="{26398E76-2F43-4F23-8A62-862B8F08EEED}" srcOrd="0" destOrd="0" presId="urn:microsoft.com/office/officeart/2005/8/layout/vList5"/>
    <dgm:cxn modelId="{4AD19311-189C-4789-A27E-C63CCC8C51C4}" type="presOf" srcId="{927B5481-AC42-45CD-8759-03CB0C7FFE25}" destId="{BCC2034F-1791-4DA3-84B0-B566DE3A2C70}" srcOrd="0" destOrd="0" presId="urn:microsoft.com/office/officeart/2005/8/layout/vList5"/>
    <dgm:cxn modelId="{CD945125-965C-400E-908E-881FDCD6CABE}" srcId="{927B5481-AC42-45CD-8759-03CB0C7FFE25}" destId="{7D6A1BDA-65FB-4AAA-A8AB-764967F60594}" srcOrd="3" destOrd="0" parTransId="{749EAED0-D839-41BA-AF85-8F460FB13883}" sibTransId="{F1F4A9A4-CA67-4433-9D0F-DEA9B3F4A6BD}"/>
    <dgm:cxn modelId="{B9D8754D-6E54-4550-B9E3-0C387D2AC301}" type="presOf" srcId="{15BEC741-3213-4175-8CC8-26A77B8E0A88}" destId="{DA6AA7CB-314C-4D9E-AE9D-F16707F09714}" srcOrd="0" destOrd="0" presId="urn:microsoft.com/office/officeart/2005/8/layout/vList5"/>
    <dgm:cxn modelId="{F8910275-CE25-475D-9326-F2ADC9E4E0CB}" srcId="{927B5481-AC42-45CD-8759-03CB0C7FFE25}" destId="{A20AE22F-9429-4A4B-B991-551BA03C461F}" srcOrd="0" destOrd="0" parTransId="{C45667AC-397D-4425-90F6-6A003BF9DC36}" sibTransId="{D274CCD2-0618-42E7-B7A5-E24E378F971F}"/>
    <dgm:cxn modelId="{1DBEFB8F-2617-4DFD-8B62-8A28F0C673A0}" srcId="{927B5481-AC42-45CD-8759-03CB0C7FFE25}" destId="{C2888D32-7659-4289-9418-191AB3AF40E9}" srcOrd="2" destOrd="0" parTransId="{7B2681D2-76EE-4DD1-851B-177638B548F4}" sibTransId="{9BAF1B20-B1DB-443E-B17A-9B1BD8EA0146}"/>
    <dgm:cxn modelId="{9DF20ABD-479F-4B77-A092-AF7F2ECA8F1B}" type="presOf" srcId="{C2888D32-7659-4289-9418-191AB3AF40E9}" destId="{017A4231-834F-48DC-9D53-32CEF79135D0}" srcOrd="0" destOrd="0" presId="urn:microsoft.com/office/officeart/2005/8/layout/vList5"/>
    <dgm:cxn modelId="{FE3CCFD0-36C5-44E1-9FE9-EDDAE5C79763}" type="presOf" srcId="{7D6A1BDA-65FB-4AAA-A8AB-764967F60594}" destId="{871DF2E4-8DE8-41CE-8C90-4819CB10BF4B}" srcOrd="0" destOrd="0" presId="urn:microsoft.com/office/officeart/2005/8/layout/vList5"/>
    <dgm:cxn modelId="{418289FA-6A4A-4669-A208-9724192C4EA6}" srcId="{927B5481-AC42-45CD-8759-03CB0C7FFE25}" destId="{15BEC741-3213-4175-8CC8-26A77B8E0A88}" srcOrd="1" destOrd="0" parTransId="{DE02DBDB-04A8-4CD3-B985-0EF1C2EB5499}" sibTransId="{EE8CAD58-11C5-472A-911B-B0738F619BFD}"/>
    <dgm:cxn modelId="{0F0A241B-76BF-452A-A029-C18E85093113}" type="presParOf" srcId="{BCC2034F-1791-4DA3-84B0-B566DE3A2C70}" destId="{96049B46-8F10-4A75-BBE3-0AF5E47522E9}" srcOrd="0" destOrd="0" presId="urn:microsoft.com/office/officeart/2005/8/layout/vList5"/>
    <dgm:cxn modelId="{D5F51EDD-3E77-4767-B636-2FEC09555658}" type="presParOf" srcId="{96049B46-8F10-4A75-BBE3-0AF5E47522E9}" destId="{26398E76-2F43-4F23-8A62-862B8F08EEED}" srcOrd="0" destOrd="0" presId="urn:microsoft.com/office/officeart/2005/8/layout/vList5"/>
    <dgm:cxn modelId="{4A0D14CF-45A3-479F-BA3C-E8F356499B86}" type="presParOf" srcId="{BCC2034F-1791-4DA3-84B0-B566DE3A2C70}" destId="{00C7842F-B171-4ED3-9B62-8C082A0F6766}" srcOrd="1" destOrd="0" presId="urn:microsoft.com/office/officeart/2005/8/layout/vList5"/>
    <dgm:cxn modelId="{1C4CC080-FF1C-4D8C-AC89-BAF4ECA0F211}" type="presParOf" srcId="{BCC2034F-1791-4DA3-84B0-B566DE3A2C70}" destId="{9AAB1268-961F-4A87-A5F2-0DA6624EF35A}" srcOrd="2" destOrd="0" presId="urn:microsoft.com/office/officeart/2005/8/layout/vList5"/>
    <dgm:cxn modelId="{AC6ABB3D-7E9F-4D63-B4CF-E6C433B8C548}" type="presParOf" srcId="{9AAB1268-961F-4A87-A5F2-0DA6624EF35A}" destId="{DA6AA7CB-314C-4D9E-AE9D-F16707F09714}" srcOrd="0" destOrd="0" presId="urn:microsoft.com/office/officeart/2005/8/layout/vList5"/>
    <dgm:cxn modelId="{35911D01-2DD7-4A9E-85BD-D7FC070E2FFF}" type="presParOf" srcId="{BCC2034F-1791-4DA3-84B0-B566DE3A2C70}" destId="{72629BB0-3B23-45C2-8DF2-6D1A5996A85D}" srcOrd="3" destOrd="0" presId="urn:microsoft.com/office/officeart/2005/8/layout/vList5"/>
    <dgm:cxn modelId="{4DD84B93-8886-4C60-B6D0-8E48F9BE3E8A}" type="presParOf" srcId="{BCC2034F-1791-4DA3-84B0-B566DE3A2C70}" destId="{6DEC25F2-2B17-472E-8BA6-1EB5FFE29BC7}" srcOrd="4" destOrd="0" presId="urn:microsoft.com/office/officeart/2005/8/layout/vList5"/>
    <dgm:cxn modelId="{47E97392-27DD-46F1-98D9-7DB5D1CAB48B}" type="presParOf" srcId="{6DEC25F2-2B17-472E-8BA6-1EB5FFE29BC7}" destId="{017A4231-834F-48DC-9D53-32CEF79135D0}" srcOrd="0" destOrd="0" presId="urn:microsoft.com/office/officeart/2005/8/layout/vList5"/>
    <dgm:cxn modelId="{C0EC69F9-DC7E-4B31-81CF-8F1ECA693C54}" type="presParOf" srcId="{BCC2034F-1791-4DA3-84B0-B566DE3A2C70}" destId="{C535CA34-909C-4607-9360-8F72A834003E}" srcOrd="5" destOrd="0" presId="urn:microsoft.com/office/officeart/2005/8/layout/vList5"/>
    <dgm:cxn modelId="{59464E80-F99A-4F74-84F5-4B2042B1E498}" type="presParOf" srcId="{BCC2034F-1791-4DA3-84B0-B566DE3A2C70}" destId="{DDE9CDC0-F4DD-47F6-B4AE-7B18790293B0}" srcOrd="6" destOrd="0" presId="urn:microsoft.com/office/officeart/2005/8/layout/vList5"/>
    <dgm:cxn modelId="{4659A45F-EDDF-4713-9D72-C3A6EFADA23A}" type="presParOf" srcId="{DDE9CDC0-F4DD-47F6-B4AE-7B18790293B0}" destId="{871DF2E4-8DE8-41CE-8C90-4819CB10BF4B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6C699FB-80A2-4CB1-957F-02EFEE91DFA1}" type="doc">
      <dgm:prSet loTypeId="urn:microsoft.com/office/officeart/2016/7/layout/LinearBlockProcessNumbered" loCatId="process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C17F50EB-D6DB-4920-AA7F-2A3AACCBCF47}">
      <dgm:prSet/>
      <dgm:spPr/>
      <dgm:t>
        <a:bodyPr/>
        <a:lstStyle/>
        <a:p>
          <a:pPr>
            <a:lnSpc>
              <a:spcPct val="100000"/>
            </a:lnSpc>
          </a:pPr>
          <a:r>
            <a:rPr lang="zh-CN" alt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抓取</a:t>
          </a:r>
          <a:r>
            <a:rPr 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2019</a:t>
          </a:r>
          <a:r>
            <a:rPr lang="zh-CN" dirty="0">
              <a:latin typeface="微软雅黑" panose="020B0503020204020204" pitchFamily="34" charset="-122"/>
              <a:ea typeface="微软雅黑" panose="020B0503020204020204" pitchFamily="34" charset="-122"/>
            </a:rPr>
            <a:t>年政府工作报告进行</a:t>
          </a:r>
          <a:r>
            <a:rPr lang="zh-CN" alt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分割</a:t>
          </a:r>
          <a:endParaRPr lang="zh-CN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D36284C-2A13-4C74-81F9-C7A4485D3407}" type="parTrans" cxnId="{CDAD7DB6-7CC5-408D-87A7-D804B3614565}">
      <dgm:prSet/>
      <dgm:spPr/>
      <dgm:t>
        <a:bodyPr/>
        <a:lstStyle/>
        <a:p>
          <a:endParaRPr lang="zh-CN" altLang="en-US"/>
        </a:p>
      </dgm:t>
    </dgm:pt>
    <dgm:pt modelId="{C825A69F-2209-4D50-86B9-FC0AE0130E4C}" type="sibTrans" cxnId="{CDAD7DB6-7CC5-408D-87A7-D804B3614565}">
      <dgm:prSet phldrT="01" phldr="0"/>
      <dgm:spPr/>
      <dgm:t>
        <a:bodyPr/>
        <a:lstStyle/>
        <a:p>
          <a:r>
            <a:rPr lang="zh-CN" altLang="en-US"/>
            <a:t>01</a:t>
          </a:r>
        </a:p>
      </dgm:t>
    </dgm:pt>
    <dgm:pt modelId="{F6F0D2E5-8DAD-485E-8AC5-5876A0EBB367}">
      <dgm:prSet/>
      <dgm:spPr/>
      <dgm:t>
        <a:bodyPr/>
        <a:lstStyle/>
        <a:p>
          <a:pPr>
            <a:lnSpc>
              <a:spcPct val="100000"/>
            </a:lnSpc>
          </a:pPr>
          <a:r>
            <a:rPr lang="zh-CN" alt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保存全文分词及出现频率和官方解读链接</a:t>
          </a:r>
          <a:endParaRPr lang="zh-CN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8948E14-1F1D-4D88-AD36-847D5A1A7A7F}" type="parTrans" cxnId="{B5948B91-581D-4B4E-9CEA-1CF00F794D58}">
      <dgm:prSet/>
      <dgm:spPr/>
      <dgm:t>
        <a:bodyPr/>
        <a:lstStyle/>
        <a:p>
          <a:endParaRPr lang="zh-CN" altLang="en-US"/>
        </a:p>
      </dgm:t>
    </dgm:pt>
    <dgm:pt modelId="{A6B26240-9F50-4998-A8E4-5A7713BA78E4}" type="sibTrans" cxnId="{B5948B91-581D-4B4E-9CEA-1CF00F794D58}">
      <dgm:prSet phldrT="02" phldr="0"/>
      <dgm:spPr/>
      <dgm:t>
        <a:bodyPr/>
        <a:lstStyle/>
        <a:p>
          <a:r>
            <a:rPr lang="zh-CN" altLang="en-US"/>
            <a:t>02</a:t>
          </a:r>
        </a:p>
      </dgm:t>
    </dgm:pt>
    <dgm:pt modelId="{41E02719-13F3-4A75-BC97-63B915C3629C}">
      <dgm:prSet/>
      <dgm:spPr/>
      <dgm:t>
        <a:bodyPr/>
        <a:lstStyle/>
        <a:p>
          <a:pPr>
            <a:lnSpc>
              <a:spcPct val="100000"/>
            </a:lnSpc>
          </a:pPr>
          <a:r>
            <a:rPr lang="zh-CN" alt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生成词云</a:t>
          </a:r>
          <a:endParaRPr lang="en-US" altLang="zh-CN" dirty="0"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>
            <a:lnSpc>
              <a:spcPct val="100000"/>
            </a:lnSpc>
          </a:pPr>
          <a:r>
            <a:rPr lang="zh-CN" alt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便于分析国家大政方针</a:t>
          </a:r>
          <a:endParaRPr lang="en-US" altLang="zh-CN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1536994-9031-43E8-864C-14005BAFD6E4}" type="parTrans" cxnId="{7A998B4D-2640-4928-B68F-AF78868A4D9F}">
      <dgm:prSet/>
      <dgm:spPr/>
      <dgm:t>
        <a:bodyPr/>
        <a:lstStyle/>
        <a:p>
          <a:endParaRPr lang="zh-CN" altLang="en-US"/>
        </a:p>
      </dgm:t>
    </dgm:pt>
    <dgm:pt modelId="{6DBB2423-858F-4502-B264-46818D19A036}" type="sibTrans" cxnId="{7A998B4D-2640-4928-B68F-AF78868A4D9F}">
      <dgm:prSet phldrT="03" phldr="0"/>
      <dgm:spPr/>
      <dgm:t>
        <a:bodyPr/>
        <a:lstStyle/>
        <a:p>
          <a:r>
            <a:rPr lang="zh-CN" altLang="en-US"/>
            <a:t>03</a:t>
          </a:r>
        </a:p>
      </dgm:t>
    </dgm:pt>
    <dgm:pt modelId="{DE58E421-DE3E-450C-B39B-76FFB3ACD59E}" type="pres">
      <dgm:prSet presAssocID="{16C699FB-80A2-4CB1-957F-02EFEE91DFA1}" presName="Name0" presStyleCnt="0">
        <dgm:presLayoutVars>
          <dgm:animLvl val="lvl"/>
          <dgm:resizeHandles val="exact"/>
        </dgm:presLayoutVars>
      </dgm:prSet>
      <dgm:spPr/>
    </dgm:pt>
    <dgm:pt modelId="{433982B1-6C9D-4394-A47E-D43E87EC6D47}" type="pres">
      <dgm:prSet presAssocID="{C17F50EB-D6DB-4920-AA7F-2A3AACCBCF47}" presName="compositeNode" presStyleCnt="0">
        <dgm:presLayoutVars>
          <dgm:bulletEnabled val="1"/>
        </dgm:presLayoutVars>
      </dgm:prSet>
      <dgm:spPr/>
    </dgm:pt>
    <dgm:pt modelId="{B4BE917B-C298-49C2-A4C3-9F10F2F13741}" type="pres">
      <dgm:prSet presAssocID="{C17F50EB-D6DB-4920-AA7F-2A3AACCBCF47}" presName="bgRect" presStyleLbl="alignNode1" presStyleIdx="0" presStyleCnt="3"/>
      <dgm:spPr/>
    </dgm:pt>
    <dgm:pt modelId="{EDA72AB8-CCA5-413E-B62E-31D25DA2B935}" type="pres">
      <dgm:prSet presAssocID="{C825A69F-2209-4D50-86B9-FC0AE0130E4C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59FDCAB5-2963-4FC9-B603-A8CD3189DE1D}" type="pres">
      <dgm:prSet presAssocID="{C17F50EB-D6DB-4920-AA7F-2A3AACCBCF47}" presName="nodeRect" presStyleLbl="alignNode1" presStyleIdx="0" presStyleCnt="3">
        <dgm:presLayoutVars>
          <dgm:bulletEnabled val="1"/>
        </dgm:presLayoutVars>
      </dgm:prSet>
      <dgm:spPr/>
    </dgm:pt>
    <dgm:pt modelId="{229409AE-9EAC-4E24-AA22-B877933ECCFB}" type="pres">
      <dgm:prSet presAssocID="{C825A69F-2209-4D50-86B9-FC0AE0130E4C}" presName="sibTrans" presStyleCnt="0"/>
      <dgm:spPr/>
    </dgm:pt>
    <dgm:pt modelId="{F251A466-31F8-4695-A99E-F6C6F914E325}" type="pres">
      <dgm:prSet presAssocID="{F6F0D2E5-8DAD-485E-8AC5-5876A0EBB367}" presName="compositeNode" presStyleCnt="0">
        <dgm:presLayoutVars>
          <dgm:bulletEnabled val="1"/>
        </dgm:presLayoutVars>
      </dgm:prSet>
      <dgm:spPr/>
    </dgm:pt>
    <dgm:pt modelId="{DF6542CE-A487-4821-A2CD-00DAFB2E0879}" type="pres">
      <dgm:prSet presAssocID="{F6F0D2E5-8DAD-485E-8AC5-5876A0EBB367}" presName="bgRect" presStyleLbl="alignNode1" presStyleIdx="1" presStyleCnt="3"/>
      <dgm:spPr/>
    </dgm:pt>
    <dgm:pt modelId="{47E3A7BD-1004-4599-8ECC-A984069DA376}" type="pres">
      <dgm:prSet presAssocID="{A6B26240-9F50-4998-A8E4-5A7713BA78E4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73D6036B-AF28-4049-9CD9-A4D956151FBC}" type="pres">
      <dgm:prSet presAssocID="{F6F0D2E5-8DAD-485E-8AC5-5876A0EBB367}" presName="nodeRect" presStyleLbl="alignNode1" presStyleIdx="1" presStyleCnt="3">
        <dgm:presLayoutVars>
          <dgm:bulletEnabled val="1"/>
        </dgm:presLayoutVars>
      </dgm:prSet>
      <dgm:spPr/>
    </dgm:pt>
    <dgm:pt modelId="{948BBF2B-EE86-4139-9BA1-D5B53CAEC0D3}" type="pres">
      <dgm:prSet presAssocID="{A6B26240-9F50-4998-A8E4-5A7713BA78E4}" presName="sibTrans" presStyleCnt="0"/>
      <dgm:spPr/>
    </dgm:pt>
    <dgm:pt modelId="{BCBAA660-D417-45BC-8142-47E070465B07}" type="pres">
      <dgm:prSet presAssocID="{41E02719-13F3-4A75-BC97-63B915C3629C}" presName="compositeNode" presStyleCnt="0">
        <dgm:presLayoutVars>
          <dgm:bulletEnabled val="1"/>
        </dgm:presLayoutVars>
      </dgm:prSet>
      <dgm:spPr/>
    </dgm:pt>
    <dgm:pt modelId="{A4E954C2-C84A-4802-9B41-2E51A0354825}" type="pres">
      <dgm:prSet presAssocID="{41E02719-13F3-4A75-BC97-63B915C3629C}" presName="bgRect" presStyleLbl="alignNode1" presStyleIdx="2" presStyleCnt="3"/>
      <dgm:spPr/>
    </dgm:pt>
    <dgm:pt modelId="{409C4564-8696-44F4-B75D-37FB1939F1B7}" type="pres">
      <dgm:prSet presAssocID="{6DBB2423-858F-4502-B264-46818D19A036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9A91C59E-1095-444A-AA11-4F9DFFF715F2}" type="pres">
      <dgm:prSet presAssocID="{41E02719-13F3-4A75-BC97-63B915C3629C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4E2A951D-6C32-4354-8012-3053B6BDDB4A}" type="presOf" srcId="{41E02719-13F3-4A75-BC97-63B915C3629C}" destId="{9A91C59E-1095-444A-AA11-4F9DFFF715F2}" srcOrd="1" destOrd="0" presId="urn:microsoft.com/office/officeart/2016/7/layout/LinearBlockProcessNumbered"/>
    <dgm:cxn modelId="{BDCBD52B-4E4B-4377-B1BA-7630F78D2D01}" type="presOf" srcId="{C17F50EB-D6DB-4920-AA7F-2A3AACCBCF47}" destId="{B4BE917B-C298-49C2-A4C3-9F10F2F13741}" srcOrd="0" destOrd="0" presId="urn:microsoft.com/office/officeart/2016/7/layout/LinearBlockProcessNumbered"/>
    <dgm:cxn modelId="{BB05283C-BB72-4369-8E7A-75CBB79C46D3}" type="presOf" srcId="{A6B26240-9F50-4998-A8E4-5A7713BA78E4}" destId="{47E3A7BD-1004-4599-8ECC-A984069DA376}" srcOrd="0" destOrd="0" presId="urn:microsoft.com/office/officeart/2016/7/layout/LinearBlockProcessNumbered"/>
    <dgm:cxn modelId="{2666355E-5579-4BB5-B043-F807FC69233A}" type="presOf" srcId="{C825A69F-2209-4D50-86B9-FC0AE0130E4C}" destId="{EDA72AB8-CCA5-413E-B62E-31D25DA2B935}" srcOrd="0" destOrd="0" presId="urn:microsoft.com/office/officeart/2016/7/layout/LinearBlockProcessNumbered"/>
    <dgm:cxn modelId="{85BD3F63-9C50-45EE-BEC9-FAB0FE9E9300}" type="presOf" srcId="{F6F0D2E5-8DAD-485E-8AC5-5876A0EBB367}" destId="{73D6036B-AF28-4049-9CD9-A4D956151FBC}" srcOrd="1" destOrd="0" presId="urn:microsoft.com/office/officeart/2016/7/layout/LinearBlockProcessNumbered"/>
    <dgm:cxn modelId="{A479B56A-2C8A-4AF8-BD22-5E2D97023E0C}" type="presOf" srcId="{F6F0D2E5-8DAD-485E-8AC5-5876A0EBB367}" destId="{DF6542CE-A487-4821-A2CD-00DAFB2E0879}" srcOrd="0" destOrd="0" presId="urn:microsoft.com/office/officeart/2016/7/layout/LinearBlockProcessNumbered"/>
    <dgm:cxn modelId="{7A998B4D-2640-4928-B68F-AF78868A4D9F}" srcId="{16C699FB-80A2-4CB1-957F-02EFEE91DFA1}" destId="{41E02719-13F3-4A75-BC97-63B915C3629C}" srcOrd="2" destOrd="0" parTransId="{21536994-9031-43E8-864C-14005BAFD6E4}" sibTransId="{6DBB2423-858F-4502-B264-46818D19A036}"/>
    <dgm:cxn modelId="{A01F1A56-9A05-498A-9B99-0419C082E634}" type="presOf" srcId="{C17F50EB-D6DB-4920-AA7F-2A3AACCBCF47}" destId="{59FDCAB5-2963-4FC9-B603-A8CD3189DE1D}" srcOrd="1" destOrd="0" presId="urn:microsoft.com/office/officeart/2016/7/layout/LinearBlockProcessNumbered"/>
    <dgm:cxn modelId="{B5948B91-581D-4B4E-9CEA-1CF00F794D58}" srcId="{16C699FB-80A2-4CB1-957F-02EFEE91DFA1}" destId="{F6F0D2E5-8DAD-485E-8AC5-5876A0EBB367}" srcOrd="1" destOrd="0" parTransId="{B8948E14-1F1D-4D88-AD36-847D5A1A7A7F}" sibTransId="{A6B26240-9F50-4998-A8E4-5A7713BA78E4}"/>
    <dgm:cxn modelId="{090162B0-E6E0-4067-A192-59335666A6BE}" type="presOf" srcId="{41E02719-13F3-4A75-BC97-63B915C3629C}" destId="{A4E954C2-C84A-4802-9B41-2E51A0354825}" srcOrd="0" destOrd="0" presId="urn:microsoft.com/office/officeart/2016/7/layout/LinearBlockProcessNumbered"/>
    <dgm:cxn modelId="{CDAD7DB6-7CC5-408D-87A7-D804B3614565}" srcId="{16C699FB-80A2-4CB1-957F-02EFEE91DFA1}" destId="{C17F50EB-D6DB-4920-AA7F-2A3AACCBCF47}" srcOrd="0" destOrd="0" parTransId="{DD36284C-2A13-4C74-81F9-C7A4485D3407}" sibTransId="{C825A69F-2209-4D50-86B9-FC0AE0130E4C}"/>
    <dgm:cxn modelId="{3213F5E4-09EA-4A54-9D2A-3ADE82B7DC96}" type="presOf" srcId="{6DBB2423-858F-4502-B264-46818D19A036}" destId="{409C4564-8696-44F4-B75D-37FB1939F1B7}" srcOrd="0" destOrd="0" presId="urn:microsoft.com/office/officeart/2016/7/layout/LinearBlockProcessNumbered"/>
    <dgm:cxn modelId="{DF2B5EEC-641F-451C-8CC3-495FBEC8E8FD}" type="presOf" srcId="{16C699FB-80A2-4CB1-957F-02EFEE91DFA1}" destId="{DE58E421-DE3E-450C-B39B-76FFB3ACD59E}" srcOrd="0" destOrd="0" presId="urn:microsoft.com/office/officeart/2016/7/layout/LinearBlockProcessNumbered"/>
    <dgm:cxn modelId="{CDC037B3-291D-48A9-A8B6-A3AFFC924F3D}" type="presParOf" srcId="{DE58E421-DE3E-450C-B39B-76FFB3ACD59E}" destId="{433982B1-6C9D-4394-A47E-D43E87EC6D47}" srcOrd="0" destOrd="0" presId="urn:microsoft.com/office/officeart/2016/7/layout/LinearBlockProcessNumbered"/>
    <dgm:cxn modelId="{C7749376-31C7-4C8F-919F-D6D9700AAFBB}" type="presParOf" srcId="{433982B1-6C9D-4394-A47E-D43E87EC6D47}" destId="{B4BE917B-C298-49C2-A4C3-9F10F2F13741}" srcOrd="0" destOrd="0" presId="urn:microsoft.com/office/officeart/2016/7/layout/LinearBlockProcessNumbered"/>
    <dgm:cxn modelId="{7C4AB022-0A2A-4754-BFB1-4A3DF7D6BB21}" type="presParOf" srcId="{433982B1-6C9D-4394-A47E-D43E87EC6D47}" destId="{EDA72AB8-CCA5-413E-B62E-31D25DA2B935}" srcOrd="1" destOrd="0" presId="urn:microsoft.com/office/officeart/2016/7/layout/LinearBlockProcessNumbered"/>
    <dgm:cxn modelId="{78705F9A-F170-460B-B5DB-3C3291CC7102}" type="presParOf" srcId="{433982B1-6C9D-4394-A47E-D43E87EC6D47}" destId="{59FDCAB5-2963-4FC9-B603-A8CD3189DE1D}" srcOrd="2" destOrd="0" presId="urn:microsoft.com/office/officeart/2016/7/layout/LinearBlockProcessNumbered"/>
    <dgm:cxn modelId="{65C9BA90-F54A-4A18-A1CD-49AD4E0F5988}" type="presParOf" srcId="{DE58E421-DE3E-450C-B39B-76FFB3ACD59E}" destId="{229409AE-9EAC-4E24-AA22-B877933ECCFB}" srcOrd="1" destOrd="0" presId="urn:microsoft.com/office/officeart/2016/7/layout/LinearBlockProcessNumbered"/>
    <dgm:cxn modelId="{C5E54B39-EB6D-4EA1-8D0C-E9E1E4EA6015}" type="presParOf" srcId="{DE58E421-DE3E-450C-B39B-76FFB3ACD59E}" destId="{F251A466-31F8-4695-A99E-F6C6F914E325}" srcOrd="2" destOrd="0" presId="urn:microsoft.com/office/officeart/2016/7/layout/LinearBlockProcessNumbered"/>
    <dgm:cxn modelId="{41B94CB7-AE31-4563-9496-210DBEC127B7}" type="presParOf" srcId="{F251A466-31F8-4695-A99E-F6C6F914E325}" destId="{DF6542CE-A487-4821-A2CD-00DAFB2E0879}" srcOrd="0" destOrd="0" presId="urn:microsoft.com/office/officeart/2016/7/layout/LinearBlockProcessNumbered"/>
    <dgm:cxn modelId="{9B2E57DF-0658-4A53-93A3-ED95E14AD667}" type="presParOf" srcId="{F251A466-31F8-4695-A99E-F6C6F914E325}" destId="{47E3A7BD-1004-4599-8ECC-A984069DA376}" srcOrd="1" destOrd="0" presId="urn:microsoft.com/office/officeart/2016/7/layout/LinearBlockProcessNumbered"/>
    <dgm:cxn modelId="{39171BA4-264C-4506-92AF-010EBF346662}" type="presParOf" srcId="{F251A466-31F8-4695-A99E-F6C6F914E325}" destId="{73D6036B-AF28-4049-9CD9-A4D956151FBC}" srcOrd="2" destOrd="0" presId="urn:microsoft.com/office/officeart/2016/7/layout/LinearBlockProcessNumbered"/>
    <dgm:cxn modelId="{30DE3A0A-FC91-4A4D-882E-7D836960EDA6}" type="presParOf" srcId="{DE58E421-DE3E-450C-B39B-76FFB3ACD59E}" destId="{948BBF2B-EE86-4139-9BA1-D5B53CAEC0D3}" srcOrd="3" destOrd="0" presId="urn:microsoft.com/office/officeart/2016/7/layout/LinearBlockProcessNumbered"/>
    <dgm:cxn modelId="{4FDFA848-75C2-437B-8325-ED3823B9FC5B}" type="presParOf" srcId="{DE58E421-DE3E-450C-B39B-76FFB3ACD59E}" destId="{BCBAA660-D417-45BC-8142-47E070465B07}" srcOrd="4" destOrd="0" presId="urn:microsoft.com/office/officeart/2016/7/layout/LinearBlockProcessNumbered"/>
    <dgm:cxn modelId="{7527910D-F672-48D8-8203-70764FA9B788}" type="presParOf" srcId="{BCBAA660-D417-45BC-8142-47E070465B07}" destId="{A4E954C2-C84A-4802-9B41-2E51A0354825}" srcOrd="0" destOrd="0" presId="urn:microsoft.com/office/officeart/2016/7/layout/LinearBlockProcessNumbered"/>
    <dgm:cxn modelId="{A3F7F3E8-3D2F-4DAC-8A26-434DDD897FA2}" type="presParOf" srcId="{BCBAA660-D417-45BC-8142-47E070465B07}" destId="{409C4564-8696-44F4-B75D-37FB1939F1B7}" srcOrd="1" destOrd="0" presId="urn:microsoft.com/office/officeart/2016/7/layout/LinearBlockProcessNumbered"/>
    <dgm:cxn modelId="{008B6E57-EC59-4F20-8D93-BF9DECD0F3F2}" type="presParOf" srcId="{BCBAA660-D417-45BC-8142-47E070465B07}" destId="{9A91C59E-1095-444A-AA11-4F9DFFF715F2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398E76-2F43-4F23-8A62-862B8F08EEED}">
      <dsp:nvSpPr>
        <dsp:cNvPr id="0" name=""/>
        <dsp:cNvSpPr/>
      </dsp:nvSpPr>
      <dsp:spPr>
        <a:xfrm>
          <a:off x="202699" y="494699"/>
          <a:ext cx="5855701" cy="938076"/>
        </a:xfrm>
        <a:prstGeom prst="roundRect">
          <a:avLst/>
        </a:prstGeom>
        <a:solidFill>
          <a:srgbClr val="F48525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133350" bIns="6667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王立成 </a:t>
          </a:r>
          <a:endParaRPr lang="en-US" sz="35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48492" y="540492"/>
        <a:ext cx="5764115" cy="846490"/>
      </dsp:txXfrm>
    </dsp:sp>
    <dsp:sp modelId="{DA6AA7CB-314C-4D9E-AE9D-F16707F09714}">
      <dsp:nvSpPr>
        <dsp:cNvPr id="0" name=""/>
        <dsp:cNvSpPr/>
      </dsp:nvSpPr>
      <dsp:spPr>
        <a:xfrm>
          <a:off x="202699" y="1711699"/>
          <a:ext cx="5855701" cy="938076"/>
        </a:xfrm>
        <a:prstGeom prst="roundRect">
          <a:avLst/>
        </a:prstGeom>
        <a:solidFill>
          <a:srgbClr val="DE681A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133350" bIns="6667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田冰凌 </a:t>
          </a:r>
          <a:endParaRPr lang="en-US" sz="35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48492" y="1757492"/>
        <a:ext cx="5764115" cy="846490"/>
      </dsp:txXfrm>
    </dsp:sp>
    <dsp:sp modelId="{017A4231-834F-48DC-9D53-32CEF79135D0}">
      <dsp:nvSpPr>
        <dsp:cNvPr id="0" name=""/>
        <dsp:cNvSpPr/>
      </dsp:nvSpPr>
      <dsp:spPr>
        <a:xfrm>
          <a:off x="202699" y="2928699"/>
          <a:ext cx="5855701" cy="938076"/>
        </a:xfrm>
        <a:prstGeom prst="roundRect">
          <a:avLst/>
        </a:prstGeom>
        <a:solidFill>
          <a:srgbClr val="CE4D0F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133350" bIns="6667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崔晓璇 </a:t>
          </a:r>
          <a:endParaRPr lang="en-US" sz="35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48492" y="2974492"/>
        <a:ext cx="5764115" cy="846490"/>
      </dsp:txXfrm>
    </dsp:sp>
    <dsp:sp modelId="{871DF2E4-8DE8-41CE-8C90-4819CB10BF4B}">
      <dsp:nvSpPr>
        <dsp:cNvPr id="0" name=""/>
        <dsp:cNvSpPr/>
      </dsp:nvSpPr>
      <dsp:spPr>
        <a:xfrm>
          <a:off x="202699" y="4145699"/>
          <a:ext cx="5855701" cy="938076"/>
        </a:xfrm>
        <a:prstGeom prst="roundRect">
          <a:avLst/>
        </a:prstGeom>
        <a:solidFill>
          <a:srgbClr val="C6380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133350" bIns="6667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陈洪燕</a:t>
          </a:r>
          <a:endParaRPr lang="en-US" sz="35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48492" y="4191492"/>
        <a:ext cx="5764115" cy="8464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BE917B-C298-49C2-A4C3-9F10F2F13741}">
      <dsp:nvSpPr>
        <dsp:cNvPr id="0" name=""/>
        <dsp:cNvSpPr/>
      </dsp:nvSpPr>
      <dsp:spPr>
        <a:xfrm>
          <a:off x="854" y="0"/>
          <a:ext cx="3458802" cy="360521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1653" tIns="0" rIns="341653" bIns="330200" numCol="1" spcCol="1270" anchor="t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抓取</a:t>
          </a:r>
          <a:r>
            <a:rPr lang="en-US" sz="2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2019</a:t>
          </a:r>
          <a:r>
            <a:rPr lang="zh-CN" sz="2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年政府工作报告进行</a:t>
          </a:r>
          <a:r>
            <a:rPr lang="zh-CN" altLang="en-US" sz="2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分割</a:t>
          </a:r>
          <a:endParaRPr lang="zh-CN" sz="25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854" y="1442085"/>
        <a:ext cx="3458802" cy="2163127"/>
      </dsp:txXfrm>
    </dsp:sp>
    <dsp:sp modelId="{EDA72AB8-CCA5-413E-B62E-31D25DA2B935}">
      <dsp:nvSpPr>
        <dsp:cNvPr id="0" name=""/>
        <dsp:cNvSpPr/>
      </dsp:nvSpPr>
      <dsp:spPr>
        <a:xfrm>
          <a:off x="854" y="0"/>
          <a:ext cx="3458802" cy="1442085"/>
        </a:xfrm>
        <a:prstGeom prst="rect">
          <a:avLst/>
        </a:prstGeom>
        <a:noFill/>
        <a:ln w="9525" cap="flat" cmpd="sng" algn="ctr">
          <a:noFill/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p3d/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1653" tIns="165100" rIns="341653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6600" kern="1200"/>
            <a:t>01</a:t>
          </a:r>
        </a:p>
      </dsp:txBody>
      <dsp:txXfrm>
        <a:off x="854" y="0"/>
        <a:ext cx="3458802" cy="1442085"/>
      </dsp:txXfrm>
    </dsp:sp>
    <dsp:sp modelId="{DF6542CE-A487-4821-A2CD-00DAFB2E0879}">
      <dsp:nvSpPr>
        <dsp:cNvPr id="0" name=""/>
        <dsp:cNvSpPr/>
      </dsp:nvSpPr>
      <dsp:spPr>
        <a:xfrm>
          <a:off x="3736361" y="0"/>
          <a:ext cx="3458802" cy="3605213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1653" tIns="0" rIns="341653" bIns="330200" numCol="1" spcCol="1270" anchor="t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保存全文分词及出现频率和官方解读链接</a:t>
          </a:r>
          <a:endParaRPr lang="zh-CN" sz="25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3736361" y="1442085"/>
        <a:ext cx="3458802" cy="2163127"/>
      </dsp:txXfrm>
    </dsp:sp>
    <dsp:sp modelId="{47E3A7BD-1004-4599-8ECC-A984069DA376}">
      <dsp:nvSpPr>
        <dsp:cNvPr id="0" name=""/>
        <dsp:cNvSpPr/>
      </dsp:nvSpPr>
      <dsp:spPr>
        <a:xfrm>
          <a:off x="3736361" y="0"/>
          <a:ext cx="3458802" cy="1442085"/>
        </a:xfrm>
        <a:prstGeom prst="rect">
          <a:avLst/>
        </a:prstGeom>
        <a:noFill/>
        <a:ln w="9525" cap="flat" cmpd="sng" algn="ctr">
          <a:noFill/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p3d/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1653" tIns="165100" rIns="341653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6600" kern="1200"/>
            <a:t>02</a:t>
          </a:r>
        </a:p>
      </dsp:txBody>
      <dsp:txXfrm>
        <a:off x="3736361" y="0"/>
        <a:ext cx="3458802" cy="1442085"/>
      </dsp:txXfrm>
    </dsp:sp>
    <dsp:sp modelId="{A4E954C2-C84A-4802-9B41-2E51A0354825}">
      <dsp:nvSpPr>
        <dsp:cNvPr id="0" name=""/>
        <dsp:cNvSpPr/>
      </dsp:nvSpPr>
      <dsp:spPr>
        <a:xfrm>
          <a:off x="7471868" y="0"/>
          <a:ext cx="3458802" cy="3605213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1653" tIns="0" rIns="341653" bIns="330200" numCol="1" spcCol="1270" anchor="t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生成词云</a:t>
          </a:r>
          <a:endParaRPr lang="en-US" altLang="zh-CN" sz="25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便于分析国家大政方针</a:t>
          </a:r>
          <a:endParaRPr lang="en-US" altLang="zh-CN" sz="25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7471868" y="1442085"/>
        <a:ext cx="3458802" cy="2163127"/>
      </dsp:txXfrm>
    </dsp:sp>
    <dsp:sp modelId="{409C4564-8696-44F4-B75D-37FB1939F1B7}">
      <dsp:nvSpPr>
        <dsp:cNvPr id="0" name=""/>
        <dsp:cNvSpPr/>
      </dsp:nvSpPr>
      <dsp:spPr>
        <a:xfrm>
          <a:off x="7471868" y="0"/>
          <a:ext cx="3458802" cy="1442085"/>
        </a:xfrm>
        <a:prstGeom prst="rect">
          <a:avLst/>
        </a:prstGeom>
        <a:noFill/>
        <a:ln w="9525" cap="flat" cmpd="sng" algn="ctr">
          <a:noFill/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p3d/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1653" tIns="165100" rIns="341653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6600" kern="1200"/>
            <a:t>03</a:t>
          </a:r>
        </a:p>
      </dsp:txBody>
      <dsp:txXfrm>
        <a:off x="7471868" y="0"/>
        <a:ext cx="3458802" cy="14420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8A4E6-6E12-4CAD-A93D-94DBD2F5F295}" type="datetimeFigureOut">
              <a:rPr lang="zh-CN" altLang="en-US" smtClean="0"/>
              <a:t>2019/6/2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F78384-F578-4BC0-BC30-5804D829AF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9481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F78384-F578-4BC0-BC30-5804D829AF6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09060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F78384-F578-4BC0-BC30-5804D829AF6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030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*声明</a:t>
            </a:r>
            <a:r>
              <a:rPr lang="en-US" altLang="zh-CN" dirty="0"/>
              <a:t>bs</a:t>
            </a:r>
            <a:r>
              <a:rPr lang="zh-CN" altLang="en-US" dirty="0"/>
              <a:t>对象</a:t>
            </a:r>
            <a:endParaRPr lang="en-US" altLang="zh-CN" dirty="0"/>
          </a:p>
          <a:p>
            <a:r>
              <a:rPr lang="zh-CN" altLang="en-US" dirty="0"/>
              <a:t>*再用</a:t>
            </a:r>
            <a:r>
              <a:rPr lang="en-US" altLang="zh-CN" dirty="0"/>
              <a:t>bs</a:t>
            </a:r>
            <a:r>
              <a:rPr lang="zh-CN" altLang="en-US" dirty="0"/>
              <a:t>里的</a:t>
            </a:r>
            <a:r>
              <a:rPr lang="en-US" altLang="zh-CN" dirty="0"/>
              <a:t>find()</a:t>
            </a:r>
            <a:r>
              <a:rPr lang="zh-CN" altLang="en-US" dirty="0"/>
              <a:t>方法获取文本保存到</a:t>
            </a:r>
            <a:r>
              <a:rPr lang="en-US" altLang="zh-CN" dirty="0" err="1"/>
              <a:t>paralist</a:t>
            </a:r>
            <a:r>
              <a:rPr lang="zh-CN" altLang="en-US" dirty="0"/>
              <a:t>，也就是文本分段列表里</a:t>
            </a:r>
            <a:endParaRPr lang="en-US" altLang="zh-CN" dirty="0"/>
          </a:p>
          <a:p>
            <a:r>
              <a:rPr lang="zh-CN" altLang="en-US" dirty="0"/>
              <a:t>*合并到</a:t>
            </a:r>
            <a:r>
              <a:rPr lang="en-US" altLang="zh-CN" dirty="0"/>
              <a:t>content</a:t>
            </a:r>
          </a:p>
          <a:p>
            <a:r>
              <a:rPr lang="zh-CN" altLang="en-US" dirty="0"/>
              <a:t>*调用分词函数</a:t>
            </a:r>
            <a:r>
              <a:rPr lang="en-US" altLang="zh-CN" dirty="0" err="1"/>
              <a:t>textSplit</a:t>
            </a:r>
            <a:r>
              <a:rPr lang="en-US" altLang="zh-CN" dirty="0"/>
              <a:t>()</a:t>
            </a:r>
          </a:p>
          <a:p>
            <a:r>
              <a:rPr lang="zh-CN" altLang="en-US" dirty="0"/>
              <a:t>*保存为“政府工作报告全文”的文本本文档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F78384-F578-4BC0-BC30-5804D829AF6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493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F78384-F578-4BC0-BC30-5804D829AF6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11973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F78384-F578-4BC0-BC30-5804D829AF6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5243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F78384-F578-4BC0-BC30-5804D829AF6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81604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F78384-F578-4BC0-BC30-5804D829AF6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04591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F78384-F578-4BC0-BC30-5804D829AF6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7588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88459-0CE4-42DD-9E5B-24B336CCD987}" type="datetimeFigureOut">
              <a:rPr lang="zh-CN" altLang="en-US" smtClean="0"/>
              <a:t>2019/6/2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F265CE63-1176-486F-B138-2FFCB6011D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1918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88459-0CE4-42DD-9E5B-24B336CCD987}" type="datetimeFigureOut">
              <a:rPr lang="zh-CN" altLang="en-US" smtClean="0"/>
              <a:t>2019/6/2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F265CE63-1176-486F-B138-2FFCB6011D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0194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88459-0CE4-42DD-9E5B-24B336CCD987}" type="datetimeFigureOut">
              <a:rPr lang="zh-CN" altLang="en-US" smtClean="0"/>
              <a:t>2019/6/2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F265CE63-1176-486F-B138-2FFCB6011D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785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88459-0CE4-42DD-9E5B-24B336CCD987}" type="datetimeFigureOut">
              <a:rPr lang="zh-CN" altLang="en-US" smtClean="0"/>
              <a:t>2019/6/2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F265CE63-1176-486F-B138-2FFCB6011D7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  <a:latin typeface="微软雅黑" panose="020B0503020204020204" pitchFamily="34" charset="-122"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  <a:latin typeface="微软雅黑" panose="020B0503020204020204" pitchFamily="34" charset="-122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69629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88459-0CE4-42DD-9E5B-24B336CCD987}" type="datetimeFigureOut">
              <a:rPr lang="zh-CN" altLang="en-US" smtClean="0"/>
              <a:t>2019/6/2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F265CE63-1176-486F-B138-2FFCB6011D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004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88459-0CE4-42DD-9E5B-24B336CCD987}" type="datetimeFigureOut">
              <a:rPr lang="zh-CN" altLang="en-US" smtClean="0"/>
              <a:t>2019/6/2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5CE63-1176-486F-B138-2FFCB6011D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047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88459-0CE4-42DD-9E5B-24B336CCD987}" type="datetimeFigureOut">
              <a:rPr lang="zh-CN" altLang="en-US" smtClean="0"/>
              <a:t>2019/6/2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5CE63-1176-486F-B138-2FFCB6011D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8788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88459-0CE4-42DD-9E5B-24B336CCD987}" type="datetimeFigureOut">
              <a:rPr lang="zh-CN" altLang="en-US" smtClean="0"/>
              <a:t>2019/6/2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5CE63-1176-486F-B138-2FFCB6011D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4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2BD88459-0CE4-42DD-9E5B-24B336CCD987}" type="datetimeFigureOut">
              <a:rPr lang="zh-CN" altLang="en-US" smtClean="0"/>
              <a:t>2019/6/2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F265CE63-1176-486F-B138-2FFCB6011D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674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88459-0CE4-42DD-9E5B-24B336CCD987}" type="datetimeFigureOut">
              <a:rPr lang="zh-CN" altLang="en-US" smtClean="0"/>
              <a:t>2019/6/2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5CE63-1176-486F-B138-2FFCB6011D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437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88459-0CE4-42DD-9E5B-24B336CCD987}" type="datetimeFigureOut">
              <a:rPr lang="zh-CN" altLang="en-US" smtClean="0"/>
              <a:t>2019/6/2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F265CE63-1176-486F-B138-2FFCB6011D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0116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88459-0CE4-42DD-9E5B-24B336CCD987}" type="datetimeFigureOut">
              <a:rPr lang="zh-CN" altLang="en-US" smtClean="0"/>
              <a:t>2019/6/2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5CE63-1176-486F-B138-2FFCB6011D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3576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88459-0CE4-42DD-9E5B-24B336CCD987}" type="datetimeFigureOut">
              <a:rPr lang="zh-CN" altLang="en-US" smtClean="0"/>
              <a:t>2019/6/2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5CE63-1176-486F-B138-2FFCB6011D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332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88459-0CE4-42DD-9E5B-24B336CCD987}" type="datetimeFigureOut">
              <a:rPr lang="zh-CN" altLang="en-US" smtClean="0"/>
              <a:t>2019/6/2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5CE63-1176-486F-B138-2FFCB6011D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2368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88459-0CE4-42DD-9E5B-24B336CCD987}" type="datetimeFigureOut">
              <a:rPr lang="zh-CN" altLang="en-US" smtClean="0"/>
              <a:t>2019/6/2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5CE63-1176-486F-B138-2FFCB6011D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119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88459-0CE4-42DD-9E5B-24B336CCD987}" type="datetimeFigureOut">
              <a:rPr lang="zh-CN" altLang="en-US" smtClean="0"/>
              <a:t>2019/6/2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5CE63-1176-486F-B138-2FFCB6011D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6799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88459-0CE4-42DD-9E5B-24B336CCD987}" type="datetimeFigureOut">
              <a:rPr lang="zh-CN" altLang="en-US" smtClean="0"/>
              <a:t>2019/6/2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5CE63-1176-486F-B138-2FFCB6011D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7702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</a:defRPr>
            </a:lvl1pPr>
          </a:lstStyle>
          <a:p>
            <a:fld id="{2BD88459-0CE4-42DD-9E5B-24B336CCD987}" type="datetimeFigureOut">
              <a:rPr lang="zh-CN" altLang="en-US" smtClean="0"/>
              <a:pPr/>
              <a:t>2019/6/2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</a:defRPr>
            </a:lvl1pPr>
          </a:lstStyle>
          <a:p>
            <a:fld id="{F265CE63-1176-486F-B138-2FFCB6011D79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6966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  <p:sldLayoutId id="2147483794" r:id="rId4"/>
    <p:sldLayoutId id="2147483795" r:id="rId5"/>
    <p:sldLayoutId id="2147483796" r:id="rId6"/>
    <p:sldLayoutId id="2147483797" r:id="rId7"/>
    <p:sldLayoutId id="2147483798" r:id="rId8"/>
    <p:sldLayoutId id="2147483799" r:id="rId9"/>
    <p:sldLayoutId id="2147483800" r:id="rId10"/>
    <p:sldLayoutId id="2147483801" r:id="rId11"/>
    <p:sldLayoutId id="2147483802" r:id="rId12"/>
    <p:sldLayoutId id="2147483803" r:id="rId13"/>
    <p:sldLayoutId id="2147483804" r:id="rId14"/>
    <p:sldLayoutId id="2147483805" r:id="rId15"/>
    <p:sldLayoutId id="2147483806" r:id="rId16"/>
    <p:sldLayoutId id="2147483807" r:id="rId17"/>
  </p:sldLayoutIdLst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微软雅黑" panose="020B0503020204020204" pitchFamily="34" charset="-122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5.png"/><Relationship Id="rId7" Type="http://schemas.openxmlformats.org/officeDocument/2006/relationships/diagramQuickStyle" Target="../diagrams/quickStyl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6.png"/><Relationship Id="rId9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91B25DDC-AC4A-4478-9284-72FAEFF9AA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pitchFamily="34" charset="-122"/>
            </a:endParaRP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F2A4120A-6920-4A6A-A9F2-D985926CFA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EF7F7E2B-AC04-431C-9F91-E8CC80AC2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3923159"/>
            <a:ext cx="8968085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F041C71-232B-4F3F-B666-C74683357B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4273217"/>
            <a:ext cx="8133478" cy="1050334"/>
          </a:xfrm>
        </p:spPr>
        <p:txBody>
          <a:bodyPr>
            <a:noAutofit/>
          </a:bodyPr>
          <a:lstStyle/>
          <a:p>
            <a:pPr algn="l" fontAlgn="ctr"/>
            <a:br>
              <a:rPr lang="en-US" altLang="zh-CN" sz="4000" dirty="0">
                <a:ea typeface="微软雅黑" panose="020B0503020204020204" pitchFamily="34" charset="-122"/>
              </a:rPr>
            </a:br>
            <a:r>
              <a:rPr lang="en-US" altLang="zh-CN" sz="4000" dirty="0">
                <a:ea typeface="微软雅黑" panose="020B0503020204020204" pitchFamily="34" charset="-122"/>
              </a:rPr>
              <a:t>Python</a:t>
            </a:r>
            <a:r>
              <a:rPr lang="zh-CN" altLang="zh-CN" sz="4000" dirty="0">
                <a:ea typeface="微软雅黑" panose="020B0503020204020204" pitchFamily="34" charset="-122"/>
              </a:rPr>
              <a:t>库</a:t>
            </a:r>
            <a:r>
              <a:rPr lang="zh-CN" altLang="en-US" sz="4000" dirty="0">
                <a:ea typeface="微软雅黑" panose="020B0503020204020204" pitchFamily="34" charset="-122"/>
              </a:rPr>
              <a:t>的</a:t>
            </a:r>
            <a:r>
              <a:rPr lang="zh-CN" altLang="zh-CN" sz="4000" dirty="0">
                <a:ea typeface="微软雅黑" panose="020B0503020204020204" pitchFamily="34" charset="-122"/>
              </a:rPr>
              <a:t>使用</a:t>
            </a:r>
            <a:br>
              <a:rPr lang="en-US" altLang="zh-CN" sz="4000" dirty="0">
                <a:ea typeface="微软雅黑" panose="020B0503020204020204" pitchFamily="34" charset="-122"/>
              </a:rPr>
            </a:br>
            <a:r>
              <a:rPr lang="en-US" altLang="zh-CN" sz="4000" dirty="0">
                <a:ea typeface="微软雅黑" panose="020B0503020204020204" pitchFamily="34" charset="-122"/>
              </a:rPr>
              <a:t>				</a:t>
            </a:r>
            <a:r>
              <a:rPr lang="en-US" altLang="zh-CN" sz="2700" dirty="0">
                <a:ea typeface="微软雅黑" panose="020B0503020204020204" pitchFamily="34" charset="-122"/>
              </a:rPr>
              <a:t>——</a:t>
            </a:r>
            <a:r>
              <a:rPr lang="zh-CN" altLang="en-US" sz="2700" dirty="0">
                <a:ea typeface="微软雅黑" panose="020B0503020204020204" pitchFamily="34" charset="-122"/>
              </a:rPr>
              <a:t>换个姿势读十九大报告</a:t>
            </a:r>
          </a:p>
        </p:txBody>
      </p:sp>
      <p:pic>
        <p:nvPicPr>
          <p:cNvPr id="1030" name="Picture 6" descr="Python Software Foundation">
            <a:extLst>
              <a:ext uri="{FF2B5EF4-FFF2-40B4-BE49-F238E27FC236}">
                <a16:creationId xmlns:a16="http://schemas.microsoft.com/office/drawing/2014/main" id="{C0917772-57DD-484E-B0BB-CD1CF0DD9B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74338" y="932016"/>
            <a:ext cx="10230660" cy="2506511"/>
          </a:xfrm>
          <a:prstGeom prst="rect">
            <a:avLst/>
          </a:prstGeo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A70D537E-6C9C-42A3-9B15-BB0F3D36C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3923159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BA9CF82-B5D9-49C7-8190-015DC6E007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932"/>
            <a:ext cx="8968085" cy="27594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402CF6BB-0147-4AA0-8473-07BB71B78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5575932"/>
            <a:ext cx="3080285" cy="275942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85EF479-450C-40A1-9EBF-0C672B33EE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54703" y="1517882"/>
            <a:ext cx="3050295" cy="108642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DD947E9-7215-42E8-9229-324FE3FDDC5A}"/>
              </a:ext>
            </a:extLst>
          </p:cNvPr>
          <p:cNvSpPr txBox="1"/>
          <p:nvPr/>
        </p:nvSpPr>
        <p:spPr>
          <a:xfrm>
            <a:off x="8410435" y="1347757"/>
            <a:ext cx="30502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幼圆" panose="02010509060101010101" pitchFamily="49" charset="-122"/>
                <a:ea typeface="幼圆" panose="02010509060101010101" pitchFamily="49" charset="-122"/>
              </a:rPr>
              <a:t>红红火火</a:t>
            </a:r>
            <a:endParaRPr lang="en-US" altLang="zh-CN" sz="400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r>
              <a:rPr lang="zh-CN" altLang="en-US" sz="4000">
                <a:latin typeface="幼圆" panose="02010509060101010101" pitchFamily="49" charset="-122"/>
                <a:ea typeface="幼圆" panose="02010509060101010101" pitchFamily="49" charset="-122"/>
              </a:rPr>
              <a:t>恍恍惚惚</a:t>
            </a:r>
            <a:endParaRPr lang="zh-CN" altLang="en-US" sz="4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8396533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F751B2-AD14-43C8-B45B-DED1CF109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ea typeface="微软雅黑" panose="020B0503020204020204" pitchFamily="34" charset="-122"/>
              </a:rPr>
              <a:t>项目内容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1A34898-329B-4A5B-A680-642239F9E7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97783" y="1069619"/>
            <a:ext cx="9337714" cy="611835"/>
          </a:xfrm>
        </p:spPr>
        <p:txBody>
          <a:bodyPr/>
          <a:lstStyle/>
          <a:p>
            <a:r>
              <a:rPr lang="zh-CN" altLang="en-US" dirty="0">
                <a:ea typeface="微软雅黑" panose="020B0503020204020204" pitchFamily="34" charset="-122"/>
              </a:rPr>
              <a:t>使用</a:t>
            </a:r>
            <a:r>
              <a:rPr lang="en-US" altLang="zh-CN" dirty="0" err="1">
                <a:ea typeface="微软雅黑" panose="020B0503020204020204" pitchFamily="34" charset="-122"/>
              </a:rPr>
              <a:t>wordcloud</a:t>
            </a:r>
            <a:r>
              <a:rPr lang="zh-CN" altLang="en-US" dirty="0">
                <a:ea typeface="微软雅黑" panose="020B0503020204020204" pitchFamily="34" charset="-122"/>
              </a:rPr>
              <a:t>库生成词云图片并借助提供预览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46ABA6D-C252-4EC9-87F7-66F9E83846BD}"/>
              </a:ext>
            </a:extLst>
          </p:cNvPr>
          <p:cNvSpPr txBox="1"/>
          <p:nvPr/>
        </p:nvSpPr>
        <p:spPr>
          <a:xfrm>
            <a:off x="680321" y="2488557"/>
            <a:ext cx="11021684" cy="34163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en-US" altLang="zh-CN" kern="0" dirty="0">
              <a:solidFill>
                <a:srgbClr val="569CD6"/>
              </a:solidFill>
              <a:latin typeface="Fira Code" panose="020B0509050000020004" pitchFamily="49" charset="0"/>
              <a:cs typeface="宋体" panose="02010600030101010101" pitchFamily="2" charset="-122"/>
            </a:endParaRPr>
          </a:p>
          <a:p>
            <a:r>
              <a:rPr lang="en-US" altLang="zh-CN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def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kern="0" dirty="0" err="1">
                <a:solidFill>
                  <a:srgbClr val="DCDCAA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wordCloud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 err="1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splitedText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):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wc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=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wordcloud.WordCloud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 err="1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font_path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=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fontPath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</a:t>
            </a:r>
            <a:r>
              <a:rPr lang="en-US" altLang="zh-CN" kern="0" dirty="0" err="1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background_color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=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"white"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                     </a:t>
            </a:r>
            <a:r>
              <a:rPr lang="en-US" altLang="zh-CN" kern="0" dirty="0" err="1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max_font_size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=</a:t>
            </a:r>
            <a:r>
              <a:rPr lang="en-US" altLang="zh-CN" kern="0" dirty="0">
                <a:solidFill>
                  <a:srgbClr val="B5CEA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200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                     </a:t>
            </a:r>
            <a:r>
              <a:rPr lang="en-US" altLang="zh-CN" kern="0" dirty="0" err="1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max_words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=</a:t>
            </a:r>
            <a:r>
              <a:rPr lang="en-US" altLang="zh-CN" kern="0" dirty="0">
                <a:solidFill>
                  <a:srgbClr val="B5CEA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2000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</a:t>
            </a:r>
            <a:r>
              <a:rPr lang="en-US" altLang="zh-CN" kern="0" dirty="0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width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=</a:t>
            </a:r>
            <a:r>
              <a:rPr lang="en-US" altLang="zh-CN" kern="0" dirty="0">
                <a:solidFill>
                  <a:srgbClr val="B5CEA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3840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</a:t>
            </a:r>
            <a:r>
              <a:rPr lang="en-US" altLang="zh-CN" kern="0" dirty="0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height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=</a:t>
            </a:r>
            <a:r>
              <a:rPr lang="en-US" altLang="zh-CN" kern="0" dirty="0">
                <a:solidFill>
                  <a:srgbClr val="B5CEA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2160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                     ).generate(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splitedText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matplotlib.pyplot.figure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()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matplotlib.pyplot.imshow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wc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matplotlib.pyplot.axis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"off"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matplotlib.pyplot.show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()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04800"/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wc.to_file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(path + 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zh-CN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词云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.jpg"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</a:p>
          <a:p>
            <a:pPr indent="304800"/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650958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F751B2-AD14-43C8-B45B-DED1CF109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/>
          <a:lstStyle/>
          <a:p>
            <a:r>
              <a:rPr lang="zh-CN" altLang="en-US" dirty="0">
                <a:ea typeface="微软雅黑" panose="020B0503020204020204" pitchFamily="34" charset="-122"/>
              </a:rPr>
              <a:t>项目内容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1A34898-329B-4A5B-A680-642239F9E7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63059" y="1128098"/>
            <a:ext cx="9337714" cy="611835"/>
          </a:xfrm>
        </p:spPr>
        <p:txBody>
          <a:bodyPr/>
          <a:lstStyle/>
          <a:p>
            <a:r>
              <a:rPr lang="zh-CN" altLang="en-US" dirty="0">
                <a:ea typeface="微软雅黑" panose="020B0503020204020204" pitchFamily="34" charset="-122"/>
              </a:rPr>
              <a:t>保存表格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F432E70-7DD0-40BE-AC9C-54A5313020E4}"/>
              </a:ext>
            </a:extLst>
          </p:cNvPr>
          <p:cNvSpPr txBox="1"/>
          <p:nvPr/>
        </p:nvSpPr>
        <p:spPr>
          <a:xfrm>
            <a:off x="680321" y="2488557"/>
            <a:ext cx="11021684" cy="369331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def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kern="0" dirty="0" err="1">
                <a:solidFill>
                  <a:srgbClr val="DCDCAA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saveSheet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 err="1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</a:t>
            </a:r>
            <a:r>
              <a:rPr lang="en-US" altLang="zh-CN" kern="0" dirty="0" err="1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sheetName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):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if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os.path.isfile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path+xlsName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)):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oldBook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=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xlrd.open_workbook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(path +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xlsName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book =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xlutils.copy.copy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oldBook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else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book =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xlwt.Workbook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encoding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=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"utf-8"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sheet =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book.add_sheet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sheetName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= </a:t>
            </a:r>
            <a:r>
              <a:rPr lang="en-US" altLang="zh-CN" kern="0" dirty="0">
                <a:solidFill>
                  <a:srgbClr val="B5CEA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0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for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key </a:t>
            </a:r>
            <a:r>
              <a:rPr lang="en-US" altLang="zh-CN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in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sheet.write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</a:t>
            </a:r>
            <a:r>
              <a:rPr lang="en-US" altLang="zh-CN" kern="0" dirty="0">
                <a:solidFill>
                  <a:srgbClr val="B5CEA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0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key)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sheet.write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</a:t>
            </a:r>
            <a:r>
              <a:rPr lang="en-US" altLang="zh-CN" kern="0" dirty="0">
                <a:solidFill>
                  <a:srgbClr val="B5CEA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1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[key])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+= </a:t>
            </a:r>
            <a:r>
              <a:rPr lang="en-US" altLang="zh-CN" kern="0" dirty="0">
                <a:solidFill>
                  <a:srgbClr val="B5CEA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1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book.save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(path +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xlsName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5789469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11">
            <a:extLst>
              <a:ext uri="{FF2B5EF4-FFF2-40B4-BE49-F238E27FC236}">
                <a16:creationId xmlns:a16="http://schemas.microsoft.com/office/drawing/2014/main" id="{5321D838-2C7E-4177-9DD3-DAC78324A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0" name="Picture 13">
            <a:extLst>
              <a:ext uri="{FF2B5EF4-FFF2-40B4-BE49-F238E27FC236}">
                <a16:creationId xmlns:a16="http://schemas.microsoft.com/office/drawing/2014/main" id="{0146E45C-1450-4186-B501-74F221F89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41" name="Picture 15">
            <a:extLst>
              <a:ext uri="{FF2B5EF4-FFF2-40B4-BE49-F238E27FC236}">
                <a16:creationId xmlns:a16="http://schemas.microsoft.com/office/drawing/2014/main" id="{EEDDA48B-BC04-4915-ADA3-A1A9522EB0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42" name="Rectangle 17">
            <a:extLst>
              <a:ext uri="{FF2B5EF4-FFF2-40B4-BE49-F238E27FC236}">
                <a16:creationId xmlns:a16="http://schemas.microsoft.com/office/drawing/2014/main" id="{78C9D07A-5A22-4E55-B18A-47CF07E50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" name="Rectangle 19">
            <a:extLst>
              <a:ext uri="{FF2B5EF4-FFF2-40B4-BE49-F238E27FC236}">
                <a16:creationId xmlns:a16="http://schemas.microsoft.com/office/drawing/2014/main" id="{3D71E629-0739-4A59-972B-A9E9A4500E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44" name="Rectangle 21">
            <a:extLst>
              <a:ext uri="{FF2B5EF4-FFF2-40B4-BE49-F238E27FC236}">
                <a16:creationId xmlns:a16="http://schemas.microsoft.com/office/drawing/2014/main" id="{2F84762E-7FCC-4EAF-B9E7-CE7214491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pitchFamily="34" charset="-122"/>
            </a:endParaRPr>
          </a:p>
        </p:txBody>
      </p:sp>
      <p:pic>
        <p:nvPicPr>
          <p:cNvPr id="45" name="Picture 23">
            <a:extLst>
              <a:ext uri="{FF2B5EF4-FFF2-40B4-BE49-F238E27FC236}">
                <a16:creationId xmlns:a16="http://schemas.microsoft.com/office/drawing/2014/main" id="{927A1389-2A5D-4886-AD82-F213767E6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207"/>
            <a:ext cx="12192000" cy="685800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A1038667-0C3F-4764-A24D-DA9D9B4748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4527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pitchFamily="34" charset="-122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6AC2195B-895A-4535-8ECD-9F5B669C5C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04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571EEFCA-9235-4BC2-85C3-A4EC6EE57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82D2B29-A5B5-4C21-B527-248D0F001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6" y="2098431"/>
            <a:ext cx="3365057" cy="26611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zh-CN" altLang="en-US" sz="5400" dirty="0">
                <a:ea typeface="微软雅黑" panose="020B0503020204020204" pitchFamily="34" charset="-122"/>
              </a:rPr>
              <a:t>项目内容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2456F07-E1FA-4596-923C-3AB7418BB6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6102" y="5506488"/>
            <a:ext cx="3062131" cy="81740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r">
              <a:buNone/>
            </a:pPr>
            <a:r>
              <a:rPr lang="zh-CN" altLang="en-US" sz="2000" dirty="0">
                <a:ea typeface="微软雅黑" panose="020B0503020204020204" pitchFamily="34" charset="-122"/>
              </a:rPr>
              <a:t>抓取报告解读链接并保存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6BC4E3D-10EC-4F8B-8731-31B233BA26D0}"/>
              </a:ext>
            </a:extLst>
          </p:cNvPr>
          <p:cNvSpPr txBox="1"/>
          <p:nvPr/>
        </p:nvSpPr>
        <p:spPr>
          <a:xfrm>
            <a:off x="3702424" y="8207"/>
            <a:ext cx="8493899" cy="694036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en-US" altLang="zh-CN" sz="1500" kern="0" dirty="0">
              <a:solidFill>
                <a:srgbClr val="569CD6"/>
              </a:solidFill>
              <a:latin typeface="Fira Code" panose="020B0509050000020004" pitchFamily="49" charset="0"/>
              <a:cs typeface="宋体" panose="02010600030101010101" pitchFamily="2" charset="-122"/>
            </a:endParaRPr>
          </a:p>
          <a:p>
            <a:r>
              <a:rPr lang="en-US" altLang="zh-CN" sz="1500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def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sz="1500" kern="0" dirty="0" err="1">
                <a:solidFill>
                  <a:srgbClr val="DCDCAA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getInterpretations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500" kern="0" dirty="0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soup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):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= {}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bs=bs4.BeautifulSoup(soup).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find_all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"ul"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,{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"class"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 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"o </a:t>
            </a:r>
            <a:r>
              <a:rPr lang="en-US" altLang="zh-CN" sz="1500" kern="0" dirty="0" err="1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zhj-bbjd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})[</a:t>
            </a:r>
            <a:r>
              <a:rPr lang="en-US" altLang="zh-CN" sz="1500" kern="0" dirty="0">
                <a:solidFill>
                  <a:srgbClr val="B5CEA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0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]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paraList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= 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bs.find_all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"a"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500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for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a </a:t>
            </a:r>
            <a:r>
              <a:rPr lang="en-US" altLang="zh-CN" sz="1500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in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paraList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[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a.get_text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()] = a[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500" kern="0" dirty="0" err="1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href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]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saveJson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zh-CN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报告解读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saveSheet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zh-CN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报告解读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 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500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def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sz="1500" kern="0" dirty="0" err="1">
                <a:solidFill>
                  <a:srgbClr val="DCDCAA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getDiscussions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500" kern="0" dirty="0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soup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):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= {}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bs=bs4.BeautifulSoup(soup).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find_all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"ul"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,{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"class"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 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"o </a:t>
            </a:r>
            <a:r>
              <a:rPr lang="en-US" altLang="zh-CN" sz="1500" kern="0" dirty="0" err="1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zhjbbjd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})[</a:t>
            </a:r>
            <a:r>
              <a:rPr lang="en-US" altLang="zh-CN" sz="1500" kern="0" dirty="0">
                <a:solidFill>
                  <a:srgbClr val="B5CEA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1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]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paraList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= 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bs.find_all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"a"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500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for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a </a:t>
            </a:r>
            <a:r>
              <a:rPr lang="en-US" altLang="zh-CN" sz="1500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in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paraList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[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a.get_text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()] = a[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500" kern="0" dirty="0" err="1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href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]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saveJson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zh-CN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代表委员议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saveSheet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zh-CN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代表委员议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</a:p>
          <a:p>
            <a:endParaRPr lang="en-US" altLang="zh-CN" sz="1500" dirty="0"/>
          </a:p>
          <a:p>
            <a:endParaRPr lang="en-US" altLang="zh-CN" sz="1500" dirty="0"/>
          </a:p>
          <a:p>
            <a:r>
              <a:rPr lang="en-US" altLang="zh-CN" sz="1500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def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sz="1500" kern="0" dirty="0" err="1">
                <a:solidFill>
                  <a:srgbClr val="DCDCAA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getReserved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500" kern="0" dirty="0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soup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):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= {}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bs=bs4.BeautifulSoup(soup).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find_all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"ul"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,{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"class"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 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"o </a:t>
            </a:r>
            <a:r>
              <a:rPr lang="en-US" altLang="zh-CN" sz="1500" kern="0" dirty="0" err="1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zhj-bbjd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})[</a:t>
            </a:r>
            <a:r>
              <a:rPr lang="en-US" altLang="zh-CN" sz="1500" kern="0" dirty="0">
                <a:solidFill>
                  <a:srgbClr val="B5CEA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2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]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paraList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= 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bs.find_all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"a"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500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for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a </a:t>
            </a:r>
            <a:r>
              <a:rPr lang="en-US" altLang="zh-CN" sz="1500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in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paraList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[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a.get_text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()] = a[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500" kern="0" dirty="0" err="1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href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]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saveJson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zh-CN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创意产品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5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saveSheet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5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zh-CN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创意产品</a:t>
            </a:r>
            <a:r>
              <a:rPr lang="en-US" altLang="zh-CN" sz="15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5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</a:p>
          <a:p>
            <a:endParaRPr lang="en-US" altLang="zh-CN" sz="1500" kern="0" dirty="0">
              <a:solidFill>
                <a:srgbClr val="D4D4D4"/>
              </a:solidFill>
              <a:latin typeface="Fira Code" panose="020B0509050000020004" pitchFamily="49" charset="0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80721541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B0DDB21E-F20D-42A6-B913-7B9C8CB5BE26}"/>
              </a:ext>
            </a:extLst>
          </p:cNvPr>
          <p:cNvSpPr txBox="1"/>
          <p:nvPr/>
        </p:nvSpPr>
        <p:spPr>
          <a:xfrm>
            <a:off x="10729732" y="914400"/>
            <a:ext cx="15548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词云</a:t>
            </a:r>
          </a:p>
        </p:txBody>
      </p:sp>
      <p:pic>
        <p:nvPicPr>
          <p:cNvPr id="14" name="图片 13" descr="图片包含 文字&#10;&#10;描述已自动生成">
            <a:extLst>
              <a:ext uri="{FF2B5EF4-FFF2-40B4-BE49-F238E27FC236}">
                <a16:creationId xmlns:a16="http://schemas.microsoft.com/office/drawing/2014/main" id="{5378124C-7A59-4CFB-B2AF-11C66FB27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191563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8">
            <a:extLst>
              <a:ext uri="{FF2B5EF4-FFF2-40B4-BE49-F238E27FC236}">
                <a16:creationId xmlns:a16="http://schemas.microsoft.com/office/drawing/2014/main" id="{AC3E6C53-102E-4ACA-BCBB-3CC973B99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0" name="Picture 10">
            <a:extLst>
              <a:ext uri="{FF2B5EF4-FFF2-40B4-BE49-F238E27FC236}">
                <a16:creationId xmlns:a16="http://schemas.microsoft.com/office/drawing/2014/main" id="{E4655D52-F2FA-4137-8A31-499A4FE62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32" name="Picture 12">
            <a:extLst>
              <a:ext uri="{FF2B5EF4-FFF2-40B4-BE49-F238E27FC236}">
                <a16:creationId xmlns:a16="http://schemas.microsoft.com/office/drawing/2014/main" id="{8519FA1D-01C2-425F-B9AA-D69B4DD0A1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34" name="Rectangle 14">
            <a:extLst>
              <a:ext uri="{FF2B5EF4-FFF2-40B4-BE49-F238E27FC236}">
                <a16:creationId xmlns:a16="http://schemas.microsoft.com/office/drawing/2014/main" id="{DC0D803F-BF83-4194-8691-90B027BDF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" name="Rectangle 16">
            <a:extLst>
              <a:ext uri="{FF2B5EF4-FFF2-40B4-BE49-F238E27FC236}">
                <a16:creationId xmlns:a16="http://schemas.microsoft.com/office/drawing/2014/main" id="{4316132F-CC4B-4C96-9C75-95DC7CD48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6" name="Rectangle 18">
            <a:extLst>
              <a:ext uri="{FF2B5EF4-FFF2-40B4-BE49-F238E27FC236}">
                <a16:creationId xmlns:a16="http://schemas.microsoft.com/office/drawing/2014/main" id="{EC45AD9C-F21B-4046-AF68-07A2469479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20">
            <a:extLst>
              <a:ext uri="{FF2B5EF4-FFF2-40B4-BE49-F238E27FC236}">
                <a16:creationId xmlns:a16="http://schemas.microsoft.com/office/drawing/2014/main" id="{85F5BD6E-AB48-4A2D-AA03-D787D54FA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</p:pic>
      <p:pic>
        <p:nvPicPr>
          <p:cNvPr id="38" name="Picture 22">
            <a:extLst>
              <a:ext uri="{FF2B5EF4-FFF2-40B4-BE49-F238E27FC236}">
                <a16:creationId xmlns:a16="http://schemas.microsoft.com/office/drawing/2014/main" id="{3221115A-B66A-4D35-9D9F-97A91D887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3704"/>
            <a:ext cx="10437812" cy="321164"/>
          </a:xfrm>
          <a:prstGeom prst="rect">
            <a:avLst/>
          </a:prstGeom>
        </p:spPr>
      </p:pic>
      <p:sp>
        <p:nvSpPr>
          <p:cNvPr id="39" name="Rectangle 24">
            <a:extLst>
              <a:ext uri="{FF2B5EF4-FFF2-40B4-BE49-F238E27FC236}">
                <a16:creationId xmlns:a16="http://schemas.microsoft.com/office/drawing/2014/main" id="{ABC72B1C-D4EE-45CF-A99C-0AD017C41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609600"/>
            <a:ext cx="10437812" cy="1368198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BF8CE84-460C-47FE-B1C2-24EFFA99F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>
                <a:solidFill>
                  <a:srgbClr val="FFFFFF"/>
                </a:solidFill>
                <a:ea typeface="微软雅黑" panose="020B0503020204020204" pitchFamily="34" charset="-122"/>
              </a:rPr>
              <a:t>不同平台间的程序移植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38AB44AF-E52F-46C5-8C2C-8487AC8B1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5B2FDF3-1FF8-4FBF-842A-4EA5719F3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9003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6389DEC8-49B8-4778-BB47-FF48E8C5B6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885714"/>
            <a:ext cx="10437812" cy="321164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DF550B33-5759-49FD-90FC-11EA4ED58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2116667"/>
            <a:ext cx="10439400" cy="3793206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3DE3F98-DDC9-4190-9280-85AA7EB68D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0322" y="2437831"/>
            <a:ext cx="9114023" cy="315030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zh-CN" altLang="en-US" sz="2000" dirty="0">
                <a:solidFill>
                  <a:srgbClr val="FFFFFF"/>
                </a:solidFill>
                <a:ea typeface="微软雅黑" panose="020B0503020204020204" pitchFamily="34" charset="-122"/>
              </a:rPr>
              <a:t>对于类</a:t>
            </a:r>
            <a:r>
              <a:rPr lang="en-US" altLang="zh-CN" sz="2000" dirty="0">
                <a:solidFill>
                  <a:srgbClr val="FFFFFF"/>
                </a:solidFill>
                <a:ea typeface="微软雅黑" panose="020B0503020204020204" pitchFamily="34" charset="-122"/>
              </a:rPr>
              <a:t>Unix</a:t>
            </a:r>
            <a:r>
              <a:rPr lang="zh-CN" altLang="en-US" sz="2000" dirty="0">
                <a:solidFill>
                  <a:srgbClr val="FFFFFF"/>
                </a:solidFill>
                <a:ea typeface="微软雅黑" panose="020B0503020204020204" pitchFamily="34" charset="-122"/>
              </a:rPr>
              <a:t>平台需要在文件头部添加</a:t>
            </a:r>
            <a:endParaRPr lang="en-US" altLang="zh-CN" sz="2000" dirty="0">
              <a:solidFill>
                <a:srgbClr val="FFFFFF"/>
              </a:solidFill>
              <a:ea typeface="微软雅黑" panose="020B0503020204020204" pitchFamily="34" charset="-122"/>
            </a:endParaRPr>
          </a:p>
          <a:p>
            <a:pPr lvl="1"/>
            <a:r>
              <a:rPr lang="en-US" altLang="zh-CN" sz="1800" dirty="0">
                <a:solidFill>
                  <a:srgbClr val="FFFF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#!/</a:t>
            </a:r>
            <a:r>
              <a:rPr lang="en-US" altLang="zh-CN" sz="1800" dirty="0" err="1">
                <a:solidFill>
                  <a:srgbClr val="FFFF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usr</a:t>
            </a:r>
            <a:r>
              <a:rPr lang="en-US" altLang="zh-CN" sz="1800" dirty="0">
                <a:solidFill>
                  <a:srgbClr val="FFFF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/bin/env</a:t>
            </a:r>
            <a:r>
              <a:rPr lang="zh-CN" altLang="en-US" sz="1800" dirty="0">
                <a:solidFill>
                  <a:srgbClr val="FFFFFF"/>
                </a:solidFill>
                <a:latin typeface="Fira Code" panose="020B05090500000200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1800" dirty="0">
                <a:solidFill>
                  <a:srgbClr val="FFFF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pyhon3</a:t>
            </a:r>
          </a:p>
          <a:p>
            <a:r>
              <a:rPr lang="zh-CN" altLang="en-US" sz="2000" dirty="0">
                <a:solidFill>
                  <a:srgbClr val="FFFFFF"/>
                </a:solidFill>
                <a:ea typeface="微软雅黑" panose="020B0503020204020204" pitchFamily="34" charset="-122"/>
              </a:rPr>
              <a:t>修改字体文件路径变量</a:t>
            </a:r>
            <a:r>
              <a:rPr lang="en-US" altLang="zh-CN" sz="2000" dirty="0" err="1">
                <a:solidFill>
                  <a:srgbClr val="FFFFFF"/>
                </a:solidFill>
                <a:ea typeface="微软雅黑" panose="020B0503020204020204" pitchFamily="34" charset="-122"/>
              </a:rPr>
              <a:t>fontPath</a:t>
            </a:r>
            <a:endParaRPr lang="en-US" altLang="zh-CN" sz="2000" dirty="0">
              <a:solidFill>
                <a:srgbClr val="FFFFFF"/>
              </a:solidFill>
              <a:ea typeface="微软雅黑" panose="020B0503020204020204" pitchFamily="34" charset="-122"/>
            </a:endParaRPr>
          </a:p>
          <a:p>
            <a:pPr lvl="1"/>
            <a:r>
              <a:rPr lang="en-US" altLang="zh-CN" sz="1800" dirty="0" err="1">
                <a:solidFill>
                  <a:srgbClr val="FFFF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fontPath</a:t>
            </a:r>
            <a:r>
              <a:rPr lang="en-US" altLang="zh-CN" sz="1800" dirty="0">
                <a:solidFill>
                  <a:srgbClr val="FFFF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= “</a:t>
            </a:r>
            <a:r>
              <a:rPr lang="zh-CN" altLang="en-US" sz="1800" dirty="0">
                <a:solidFill>
                  <a:srgbClr val="FFFFFF"/>
                </a:solidFill>
                <a:latin typeface="Fira Code" panose="020B0509050000020004" pitchFamily="49" charset="0"/>
                <a:ea typeface="微软雅黑" panose="020B0503020204020204" pitchFamily="34" charset="-122"/>
              </a:rPr>
              <a:t>目标路径</a:t>
            </a:r>
            <a:r>
              <a:rPr lang="en-US" altLang="zh-CN" sz="1800" dirty="0">
                <a:solidFill>
                  <a:srgbClr val="FFFFFF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1299029486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05A9BAA-B344-45D2-838C-73856C4B1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390434AA-4632-440E-9AE7-411396A77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pitchFamily="34" charset="-122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462FD1E-E713-4FD4-8746-671C946723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78A4CDE5-C7BC-41E1-8A4A-79E024CC09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5018565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FF40241-B474-41E0-830C-955532656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2" y="753228"/>
            <a:ext cx="3679028" cy="1080938"/>
          </a:xfrm>
        </p:spPr>
        <p:txBody>
          <a:bodyPr>
            <a:normAutofit/>
          </a:bodyPr>
          <a:lstStyle/>
          <a:p>
            <a:r>
              <a:rPr lang="zh-CN" altLang="en-US" sz="3200" dirty="0">
                <a:ea typeface="微软雅黑" panose="020B0503020204020204" pitchFamily="34" charset="-122"/>
              </a:rPr>
              <a:t>项目总结与反思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25C7952-5703-489E-8DBD-F2EFAC8EE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5029200" cy="202738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E76532-59B1-4AB4-B2E8-8F5E3C8003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3440265" cy="2784743"/>
          </a:xfrm>
          <a:solidFill>
            <a:schemeClr val="dk1">
              <a:alpha val="50000"/>
            </a:schemeClr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 fontScale="85000" lnSpcReduction="10000"/>
          </a:bodyPr>
          <a:lstStyle/>
          <a:p>
            <a:pPr marL="0" indent="457200" algn="dist">
              <a:lnSpc>
                <a:spcPct val="170000"/>
              </a:lnSpc>
              <a:buNone/>
            </a:pPr>
            <a:r>
              <a:rPr lang="zh-CN" altLang="en-US" sz="2000" dirty="0">
                <a:ea typeface="微软雅黑" panose="020B0503020204020204" pitchFamily="34" charset="-122"/>
              </a:rPr>
              <a:t>这次小组项目，将</a:t>
            </a:r>
            <a:r>
              <a:rPr lang="en-US" altLang="zh-CN" sz="2000" dirty="0">
                <a:ea typeface="微软雅黑" panose="020B0503020204020204" pitchFamily="34" charset="-122"/>
              </a:rPr>
              <a:t>python</a:t>
            </a:r>
            <a:r>
              <a:rPr lang="zh-CN" altLang="en-US" sz="2000" dirty="0">
                <a:ea typeface="微软雅黑" panose="020B0503020204020204" pitchFamily="34" charset="-122"/>
              </a:rPr>
              <a:t>知识与政府工作报告有机结合起来，解决了实际应用问题。在日后的工作与学习中，我们将进一步学习</a:t>
            </a:r>
            <a:r>
              <a:rPr lang="en-US" altLang="zh-CN" sz="2000" dirty="0">
                <a:ea typeface="微软雅黑" panose="020B0503020204020204" pitchFamily="34" charset="-122"/>
              </a:rPr>
              <a:t>python</a:t>
            </a:r>
            <a:r>
              <a:rPr lang="zh-CN" altLang="en-US" sz="2000" dirty="0">
                <a:ea typeface="微软雅黑" panose="020B0503020204020204" pitchFamily="34" charset="-122"/>
              </a:rPr>
              <a:t>语言的有关知识，并运用</a:t>
            </a:r>
            <a:r>
              <a:rPr lang="en-US" altLang="zh-CN" sz="2000" dirty="0">
                <a:ea typeface="微软雅黑" panose="020B0503020204020204" pitchFamily="34" charset="-122"/>
              </a:rPr>
              <a:t>python</a:t>
            </a:r>
            <a:r>
              <a:rPr lang="zh-CN" altLang="en-US" sz="2000" dirty="0">
                <a:ea typeface="微软雅黑" panose="020B0503020204020204" pitchFamily="34" charset="-122"/>
              </a:rPr>
              <a:t>语言解决更多实际问题。</a:t>
            </a:r>
            <a:endParaRPr lang="en-US" altLang="zh-CN" sz="2000" dirty="0"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FBC6871-A1BF-43D0-92AF-2625080F201C}"/>
              </a:ext>
            </a:extLst>
          </p:cNvPr>
          <p:cNvSpPr txBox="1"/>
          <p:nvPr/>
        </p:nvSpPr>
        <p:spPr>
          <a:xfrm>
            <a:off x="4617025" y="0"/>
            <a:ext cx="7574975" cy="686341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44000" dirty="0">
                <a:latin typeface="微软雅黑" panose="020B0503020204020204" pitchFamily="34" charset="-122"/>
              </a:rPr>
              <a:t>?</a:t>
            </a:r>
            <a:endParaRPr lang="zh-CN" altLang="en-US" sz="44000" dirty="0">
              <a:latin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10B075D-F53F-43B9-82D4-2C7087A5D1A5}"/>
              </a:ext>
            </a:extLst>
          </p:cNvPr>
          <p:cNvSpPr txBox="1"/>
          <p:nvPr/>
        </p:nvSpPr>
        <p:spPr>
          <a:xfrm>
            <a:off x="680322" y="5392663"/>
            <a:ext cx="3440265" cy="47705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indent="0">
              <a:buNone/>
            </a:pPr>
            <a:r>
              <a:rPr lang="zh-CN" altLang="en-US" sz="2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比如：下载人民日报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47D583B-0C1A-4391-9FAD-D3117EF60C22}"/>
              </a:ext>
            </a:extLst>
          </p:cNvPr>
          <p:cNvSpPr txBox="1"/>
          <p:nvPr/>
        </p:nvSpPr>
        <p:spPr>
          <a:xfrm>
            <a:off x="4617025" y="8207"/>
            <a:ext cx="7579298" cy="686341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sz="1600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import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datetime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import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os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import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requests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 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today = 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datetime.date.today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()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todayStr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= </a:t>
            </a:r>
            <a:r>
              <a:rPr lang="en-US" altLang="zh-CN" sz="1600" kern="0" dirty="0">
                <a:solidFill>
                  <a:srgbClr val="4EC9B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str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(today)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formatedToday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= 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today.strftime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"%</a:t>
            </a:r>
            <a:r>
              <a:rPr lang="en-US" altLang="zh-CN" sz="1600" kern="0" dirty="0" err="1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Y%m</a:t>
            </a:r>
            <a:r>
              <a:rPr lang="en-US" altLang="zh-CN" sz="1600" kern="0" dirty="0" err="1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%d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urlist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= []</a:t>
            </a:r>
          </a:p>
          <a:p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for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sz="1600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in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sz="1600" kern="0" dirty="0">
                <a:solidFill>
                  <a:srgbClr val="DCDCAA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range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600" kern="0" dirty="0">
                <a:solidFill>
                  <a:srgbClr val="B5CEA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1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</a:t>
            </a:r>
            <a:r>
              <a:rPr lang="en-US" altLang="zh-CN" sz="1600" kern="0" dirty="0">
                <a:solidFill>
                  <a:srgbClr val="B5CEA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21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):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600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if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&lt; </a:t>
            </a:r>
            <a:r>
              <a:rPr lang="en-US" altLang="zh-CN" sz="1600" kern="0" dirty="0">
                <a:solidFill>
                  <a:srgbClr val="B5CEA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10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):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order = 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"0"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+</a:t>
            </a:r>
            <a:r>
              <a:rPr lang="en-US" altLang="zh-CN" sz="1600" kern="0" dirty="0">
                <a:solidFill>
                  <a:srgbClr val="4EC9B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str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600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else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order = </a:t>
            </a:r>
            <a:r>
              <a:rPr lang="en-US" altLang="zh-CN" sz="1600" kern="0" dirty="0">
                <a:solidFill>
                  <a:srgbClr val="4EC9B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str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urlist.append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"http://paper.people.com.cn/</a:t>
            </a:r>
            <a:r>
              <a:rPr lang="en-US" altLang="zh-CN" sz="1600" kern="0" dirty="0" err="1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rmrb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/page/"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+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          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todayStr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[:</a:t>
            </a:r>
            <a:r>
              <a:rPr lang="en-US" altLang="zh-CN" sz="1600" kern="0" dirty="0">
                <a:solidFill>
                  <a:srgbClr val="B5CEA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7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]+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"/"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+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todayStr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[</a:t>
            </a:r>
            <a:r>
              <a:rPr lang="en-US" altLang="zh-CN" sz="1600" kern="0" dirty="0">
                <a:solidFill>
                  <a:srgbClr val="B5CEA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8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:]+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"/"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+order +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          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"/</a:t>
            </a:r>
            <a:r>
              <a:rPr lang="en-US" altLang="zh-CN" sz="1600" kern="0" dirty="0" err="1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rmrb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+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formatedToday+order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+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".pdf"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savePath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= 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".</a:t>
            </a:r>
            <a:r>
              <a:rPr lang="en-US" altLang="zh-CN" sz="1600" kern="0" dirty="0">
                <a:solidFill>
                  <a:srgbClr val="D7BA7D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\\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RMRB“</a:t>
            </a:r>
          </a:p>
          <a:p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if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600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not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os.path.exists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savePath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)):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600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try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os.makedirs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savePath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600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except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</a:t>
            </a:r>
            <a:r>
              <a:rPr lang="en-US" altLang="zh-CN" sz="1600" kern="0" dirty="0">
                <a:solidFill>
                  <a:srgbClr val="DCDCAA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print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savePath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+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 can not be created!"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for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sz="1600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in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urlist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resp = 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requests.get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600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with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sz="1600" kern="0" dirty="0">
                <a:solidFill>
                  <a:srgbClr val="DCDCAA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open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savePath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+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600" kern="0" dirty="0">
                <a:solidFill>
                  <a:srgbClr val="D7BA7D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\\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+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[-</a:t>
            </a:r>
            <a:r>
              <a:rPr lang="en-US" altLang="zh-CN" sz="1600" kern="0" dirty="0">
                <a:solidFill>
                  <a:srgbClr val="B5CEA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14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:], 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600" kern="0" dirty="0" err="1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wb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 </a:t>
            </a:r>
            <a:r>
              <a:rPr lang="en-US" altLang="zh-CN" sz="1600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as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pdf: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pdf.write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resp.content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6969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49834D-B796-4D4F-A0E9-AC3B96CA1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19" y="4711616"/>
            <a:ext cx="9613862" cy="1064152"/>
          </a:xfrm>
        </p:spPr>
        <p:txBody>
          <a:bodyPr>
            <a:normAutofit/>
          </a:bodyPr>
          <a:lstStyle/>
          <a:p>
            <a:pPr algn="ctr"/>
            <a:r>
              <a:rPr lang="zh-CN" altLang="en-US" sz="5000" dirty="0">
                <a:ea typeface="微软雅黑" panose="020B0503020204020204" pitchFamily="34" charset="-122"/>
              </a:rPr>
              <a:t>谢谢！</a:t>
            </a:r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CA3BC516-3C29-419E-AD92-33E0572E3C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74338" y="1499191"/>
            <a:ext cx="10230660" cy="2506511"/>
          </a:xfrm>
          <a:prstGeom prst="rect">
            <a:avLst/>
          </a:prstGeo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5DEFF9B-7D6E-461E-8129-CE8619C03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4703" y="2085057"/>
            <a:ext cx="3050295" cy="108642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392A049-EA64-443A-865B-9AC4F1742DDE}"/>
              </a:ext>
            </a:extLst>
          </p:cNvPr>
          <p:cNvSpPr txBox="1"/>
          <p:nvPr/>
        </p:nvSpPr>
        <p:spPr>
          <a:xfrm>
            <a:off x="8410435" y="1914932"/>
            <a:ext cx="30502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幼圆" panose="02010509060101010101" pitchFamily="49" charset="-122"/>
                <a:ea typeface="幼圆" panose="02010509060101010101" pitchFamily="49" charset="-122"/>
              </a:rPr>
              <a:t>红红火火</a:t>
            </a:r>
            <a:endParaRPr lang="en-US" altLang="zh-CN" sz="4000" dirty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r>
              <a:rPr lang="zh-CN" altLang="en-US" sz="4000" dirty="0">
                <a:latin typeface="幼圆" panose="02010509060101010101" pitchFamily="49" charset="-122"/>
                <a:ea typeface="幼圆" panose="02010509060101010101" pitchFamily="49" charset="-122"/>
              </a:rPr>
              <a:t>恍恍惚惚</a:t>
            </a:r>
          </a:p>
        </p:txBody>
      </p:sp>
    </p:spTree>
    <p:extLst>
      <p:ext uri="{BB962C8B-B14F-4D97-AF65-F5344CB8AC3E}">
        <p14:creationId xmlns:p14="http://schemas.microsoft.com/office/powerpoint/2010/main" val="257961950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B2A773CA-28F4-49C2-BFA3-49A5867C7A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5D7C72BA-4476-4E4B-BC37-9A75FD0C5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3009A16D-868B-4145-BBC6-555098537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4527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3992EB33-38E1-4175-8EE2-9BB8CC159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668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2DCAE5CF-5D29-4779-83E1-BDB64E4F3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E7CD4CB-FD1D-45F1-8224-114064242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2063262"/>
            <a:ext cx="3739279" cy="2661052"/>
          </a:xfrm>
        </p:spPr>
        <p:txBody>
          <a:bodyPr>
            <a:normAutofit/>
          </a:bodyPr>
          <a:lstStyle/>
          <a:p>
            <a:pPr algn="r"/>
            <a:r>
              <a:rPr lang="zh-CN" altLang="en-US" sz="4400">
                <a:ea typeface="微软雅黑" panose="020B0503020204020204" pitchFamily="34" charset="-122"/>
              </a:rPr>
              <a:t>项目成员</a:t>
            </a:r>
          </a:p>
        </p:txBody>
      </p:sp>
      <p:graphicFrame>
        <p:nvGraphicFramePr>
          <p:cNvPr id="25" name="内容占位符 2">
            <a:extLst>
              <a:ext uri="{FF2B5EF4-FFF2-40B4-BE49-F238E27FC236}">
                <a16:creationId xmlns:a16="http://schemas.microsoft.com/office/drawing/2014/main" id="{99263CE1-58C7-4BBB-A5E2-0ED2608B07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1103543"/>
              </p:ext>
            </p:extLst>
          </p:nvPr>
        </p:nvGraphicFramePr>
        <p:xfrm>
          <a:off x="5284788" y="639763"/>
          <a:ext cx="6261100" cy="5578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52155410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CD6EC5AD-977D-4411-AC6F-5677D6D5CD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83DC4F7D-6CBC-4B88-80C9-3E5BBFA8D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1F5CD2AA-865E-46EF-BE02-B7F59735C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557357"/>
            <a:ext cx="8978671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2115D7B-E233-4C7C-8FB0-E6010D3D3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4714194"/>
            <a:ext cx="7676601" cy="1044000"/>
          </a:xfrm>
        </p:spPr>
        <p:txBody>
          <a:bodyPr anchor="b">
            <a:normAutofit/>
          </a:bodyPr>
          <a:lstStyle/>
          <a:p>
            <a:pPr algn="r"/>
            <a:r>
              <a:rPr lang="zh-CN" altLang="en-US" sz="4800" dirty="0">
                <a:ea typeface="微软雅黑" panose="020B0503020204020204" pitchFamily="34" charset="-122"/>
              </a:rPr>
              <a:t>项目简介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836E79C-DAF3-497B-8829-B578C6330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6" y="6210130"/>
            <a:ext cx="8968085" cy="27594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6CBA651-59F0-4056-852B-7BA312B84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22301" y="4557357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6549CAF-504A-44ED-AD20-0880DCFE7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218940"/>
            <a:ext cx="8968085" cy="27594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318056C-6EA6-4474-B02E-6C914AE04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22301" y="6210130"/>
            <a:ext cx="3080285" cy="27594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A8C67F14-DF7A-470E-996C-3A6210E8B0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4969800"/>
              </p:ext>
            </p:extLst>
          </p:nvPr>
        </p:nvGraphicFramePr>
        <p:xfrm>
          <a:off x="620713" y="644525"/>
          <a:ext cx="10931525" cy="3605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B5F8B343-F4FB-4644-B2E4-74FFACB67D20}"/>
              </a:ext>
            </a:extLst>
          </p:cNvPr>
          <p:cNvCxnSpPr>
            <a:cxnSpLocks/>
          </p:cNvCxnSpPr>
          <p:nvPr/>
        </p:nvCxnSpPr>
        <p:spPr>
          <a:xfrm flipV="1">
            <a:off x="8356922" y="3141964"/>
            <a:ext cx="2786207" cy="1"/>
          </a:xfrm>
          <a:prstGeom prst="line">
            <a:avLst/>
          </a:prstGeom>
          <a:ln w="6032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E3306F19-1623-45AC-A97E-3E07A0916654}"/>
              </a:ext>
            </a:extLst>
          </p:cNvPr>
          <p:cNvCxnSpPr>
            <a:cxnSpLocks/>
          </p:cNvCxnSpPr>
          <p:nvPr/>
        </p:nvCxnSpPr>
        <p:spPr>
          <a:xfrm>
            <a:off x="8356922" y="3661917"/>
            <a:ext cx="765379" cy="0"/>
          </a:xfrm>
          <a:prstGeom prst="line">
            <a:avLst/>
          </a:prstGeom>
          <a:ln w="6032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116414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>
            <a:extLst>
              <a:ext uri="{FF2B5EF4-FFF2-40B4-BE49-F238E27FC236}">
                <a16:creationId xmlns:a16="http://schemas.microsoft.com/office/drawing/2014/main" id="{6124AC0E-A49F-45DC-BF5A-564BB1BC5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/>
          <a:lstStyle/>
          <a:p>
            <a:r>
              <a:rPr lang="zh-CN" altLang="en-US" dirty="0">
                <a:ea typeface="微软雅黑" panose="020B0503020204020204" pitchFamily="34" charset="-122"/>
              </a:rPr>
              <a:t>流程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7D631F-F333-4C7F-B13C-D63A7433B8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6">
            <a:extLst>
              <a:ext uri="{FF2B5EF4-FFF2-40B4-BE49-F238E27FC236}">
                <a16:creationId xmlns:a16="http://schemas.microsoft.com/office/drawing/2014/main" id="{CB88C2B9-DF62-4542-83AB-05F639391F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667"/>
            <a:ext cx="12307747" cy="6881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1142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BF7526-BD7B-4A46-BBDD-0B5A80499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ea typeface="微软雅黑" panose="020B0503020204020204" pitchFamily="34" charset="-122"/>
              </a:rPr>
              <a:t>项目内容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30CED26-D6AA-4712-825D-B7405D8A04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187532" y="1156255"/>
            <a:ext cx="4599437" cy="677911"/>
          </a:xfrm>
        </p:spPr>
        <p:txBody>
          <a:bodyPr>
            <a:normAutofit/>
          </a:bodyPr>
          <a:lstStyle/>
          <a:p>
            <a:r>
              <a:rPr lang="zh-CN" altLang="en-US" dirty="0">
                <a:ea typeface="微软雅黑" panose="020B0503020204020204" pitchFamily="34" charset="-122"/>
              </a:rPr>
              <a:t>导入库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84F728E-B777-4CF3-9602-359299406B9D}"/>
              </a:ext>
            </a:extLst>
          </p:cNvPr>
          <p:cNvSpPr txBox="1"/>
          <p:nvPr/>
        </p:nvSpPr>
        <p:spPr>
          <a:xfrm>
            <a:off x="680321" y="2488557"/>
            <a:ext cx="10831359" cy="317009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C586C0"/>
                </a:solidFill>
                <a:latin typeface="Fira Code" panose="020B0509050000020004" pitchFamily="49" charset="0"/>
              </a:rPr>
              <a:t>import</a:t>
            </a:r>
            <a:r>
              <a:rPr lang="en-US" altLang="zh-CN" sz="20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altLang="zh-CN" sz="2000" dirty="0" err="1">
                <a:solidFill>
                  <a:srgbClr val="D4D4D4"/>
                </a:solidFill>
                <a:latin typeface="Fira Code" panose="020B0509050000020004" pitchFamily="49" charset="0"/>
              </a:rPr>
              <a:t>urllib</a:t>
            </a:r>
            <a:endParaRPr lang="en-US" altLang="zh-CN" sz="20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altLang="zh-CN" sz="2000" dirty="0">
                <a:solidFill>
                  <a:srgbClr val="C586C0"/>
                </a:solidFill>
                <a:latin typeface="Fira Code" panose="020B0509050000020004" pitchFamily="49" charset="0"/>
              </a:rPr>
              <a:t>import</a:t>
            </a:r>
            <a:r>
              <a:rPr lang="en-US" altLang="zh-CN" sz="2000" dirty="0">
                <a:solidFill>
                  <a:srgbClr val="D4D4D4"/>
                </a:solidFill>
                <a:latin typeface="Fira Code" panose="020B0509050000020004" pitchFamily="49" charset="0"/>
              </a:rPr>
              <a:t> bs4</a:t>
            </a:r>
            <a:endParaRPr lang="en-US" altLang="zh-CN" sz="2000" dirty="0">
              <a:solidFill>
                <a:srgbClr val="C586C0"/>
              </a:solidFill>
              <a:latin typeface="Fira Code" panose="020B0509050000020004" pitchFamily="49" charset="0"/>
            </a:endParaRPr>
          </a:p>
          <a:p>
            <a:r>
              <a:rPr lang="en-US" altLang="zh-CN" sz="2000" dirty="0">
                <a:solidFill>
                  <a:srgbClr val="C586C0"/>
                </a:solidFill>
                <a:latin typeface="Fira Code" panose="020B0509050000020004" pitchFamily="49" charset="0"/>
              </a:rPr>
              <a:t>import</a:t>
            </a:r>
            <a:r>
              <a:rPr lang="en-US" altLang="zh-CN" sz="20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altLang="zh-CN" sz="2000" dirty="0" err="1">
                <a:solidFill>
                  <a:srgbClr val="D4D4D4"/>
                </a:solidFill>
                <a:latin typeface="Fira Code" panose="020B0509050000020004" pitchFamily="49" charset="0"/>
              </a:rPr>
              <a:t>jieba</a:t>
            </a:r>
            <a:endParaRPr lang="en-US" altLang="zh-CN" sz="20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altLang="zh-CN" sz="2000" dirty="0">
                <a:solidFill>
                  <a:srgbClr val="C586C0"/>
                </a:solidFill>
                <a:latin typeface="Fira Code" panose="020B0509050000020004" pitchFamily="49" charset="0"/>
              </a:rPr>
              <a:t>import</a:t>
            </a:r>
            <a:r>
              <a:rPr lang="en-US" altLang="zh-CN" sz="2000" dirty="0">
                <a:solidFill>
                  <a:srgbClr val="D4D4D4"/>
                </a:solidFill>
                <a:latin typeface="Fira Code" panose="020B0509050000020004" pitchFamily="49" charset="0"/>
              </a:rPr>
              <a:t> json</a:t>
            </a:r>
          </a:p>
          <a:p>
            <a:r>
              <a:rPr lang="en-US" altLang="zh-CN" sz="2000" dirty="0">
                <a:solidFill>
                  <a:srgbClr val="C586C0"/>
                </a:solidFill>
                <a:latin typeface="Fira Code" panose="020B0509050000020004" pitchFamily="49" charset="0"/>
              </a:rPr>
              <a:t>import</a:t>
            </a:r>
            <a:r>
              <a:rPr lang="en-US" altLang="zh-CN" sz="20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altLang="zh-CN" sz="2000" dirty="0" err="1">
                <a:solidFill>
                  <a:srgbClr val="D4D4D4"/>
                </a:solidFill>
                <a:latin typeface="Fira Code" panose="020B0509050000020004" pitchFamily="49" charset="0"/>
              </a:rPr>
              <a:t>os</a:t>
            </a:r>
            <a:endParaRPr lang="en-US" altLang="zh-CN" sz="20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altLang="zh-CN" sz="2000" dirty="0">
                <a:solidFill>
                  <a:srgbClr val="C586C0"/>
                </a:solidFill>
                <a:latin typeface="Fira Code" panose="020B0509050000020004" pitchFamily="49" charset="0"/>
              </a:rPr>
              <a:t>import</a:t>
            </a:r>
            <a:r>
              <a:rPr lang="en-US" altLang="zh-CN" sz="20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altLang="zh-CN" sz="2000" dirty="0" err="1">
                <a:solidFill>
                  <a:srgbClr val="D4D4D4"/>
                </a:solidFill>
                <a:latin typeface="Fira Code" panose="020B0509050000020004" pitchFamily="49" charset="0"/>
              </a:rPr>
              <a:t>xlwt</a:t>
            </a:r>
            <a:endParaRPr lang="en-US" altLang="zh-CN" sz="20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altLang="zh-CN" sz="2000" dirty="0">
                <a:solidFill>
                  <a:srgbClr val="C586C0"/>
                </a:solidFill>
                <a:latin typeface="Fira Code" panose="020B0509050000020004" pitchFamily="49" charset="0"/>
              </a:rPr>
              <a:t>import</a:t>
            </a:r>
            <a:r>
              <a:rPr lang="en-US" altLang="zh-CN" sz="20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altLang="zh-CN" sz="2000" dirty="0" err="1">
                <a:solidFill>
                  <a:srgbClr val="D4D4D4"/>
                </a:solidFill>
                <a:latin typeface="Fira Code" panose="020B0509050000020004" pitchFamily="49" charset="0"/>
              </a:rPr>
              <a:t>xlrd</a:t>
            </a:r>
            <a:endParaRPr lang="en-US" altLang="zh-CN" sz="20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altLang="zh-CN" sz="2000" dirty="0">
                <a:solidFill>
                  <a:srgbClr val="C586C0"/>
                </a:solidFill>
                <a:latin typeface="Fira Code" panose="020B0509050000020004" pitchFamily="49" charset="0"/>
              </a:rPr>
              <a:t>import</a:t>
            </a:r>
            <a:r>
              <a:rPr lang="en-US" altLang="zh-CN" sz="20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altLang="zh-CN" sz="2000" dirty="0" err="1">
                <a:solidFill>
                  <a:srgbClr val="D4D4D4"/>
                </a:solidFill>
                <a:latin typeface="Fira Code" panose="020B0509050000020004" pitchFamily="49" charset="0"/>
              </a:rPr>
              <a:t>xlutils.copy</a:t>
            </a:r>
            <a:endParaRPr lang="en-US" altLang="zh-CN" sz="20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altLang="zh-CN" sz="2000" dirty="0">
                <a:solidFill>
                  <a:srgbClr val="C586C0"/>
                </a:solidFill>
                <a:latin typeface="Fira Code" panose="020B0509050000020004" pitchFamily="49" charset="0"/>
              </a:rPr>
              <a:t>import</a:t>
            </a:r>
            <a:r>
              <a:rPr lang="en-US" altLang="zh-CN" sz="20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altLang="zh-CN" sz="2000" dirty="0" err="1">
                <a:solidFill>
                  <a:srgbClr val="D4D4D4"/>
                </a:solidFill>
                <a:latin typeface="Fira Code" panose="020B0509050000020004" pitchFamily="49" charset="0"/>
              </a:rPr>
              <a:t>wordcloud</a:t>
            </a:r>
            <a:endParaRPr lang="en-US" altLang="zh-CN" sz="20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altLang="zh-CN" sz="2000" dirty="0">
                <a:solidFill>
                  <a:srgbClr val="C586C0"/>
                </a:solidFill>
                <a:latin typeface="Fira Code" panose="020B0509050000020004" pitchFamily="49" charset="0"/>
              </a:rPr>
              <a:t>import</a:t>
            </a:r>
            <a:r>
              <a:rPr lang="en-US" altLang="zh-CN" sz="2000" dirty="0">
                <a:solidFill>
                  <a:srgbClr val="D4D4D4"/>
                </a:solidFill>
                <a:latin typeface="Fira Code" panose="020B0509050000020004" pitchFamily="49" charset="0"/>
              </a:rPr>
              <a:t> matplotlib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6216DAD-7561-453B-831C-358FE11C1744}"/>
              </a:ext>
            </a:extLst>
          </p:cNvPr>
          <p:cNvSpPr txBox="1"/>
          <p:nvPr/>
        </p:nvSpPr>
        <p:spPr>
          <a:xfrm>
            <a:off x="4780344" y="2488556"/>
            <a:ext cx="6731335" cy="317009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C586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下载网页</a:t>
            </a:r>
            <a:endParaRPr lang="en-US" altLang="zh-CN" sz="2000" dirty="0">
              <a:solidFill>
                <a:srgbClr val="C586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rgbClr val="C586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抽取网页元素</a:t>
            </a:r>
            <a:endParaRPr lang="en-US" altLang="zh-CN" sz="2000" dirty="0">
              <a:solidFill>
                <a:srgbClr val="D4D4D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rgbClr val="C586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分词，</a:t>
            </a:r>
            <a:r>
              <a:rPr lang="en-US" altLang="zh-CN" sz="2000" dirty="0" err="1">
                <a:solidFill>
                  <a:srgbClr val="C586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jieba_fast</a:t>
            </a:r>
            <a:r>
              <a:rPr lang="zh-CN" altLang="en-US" sz="2000" dirty="0">
                <a:solidFill>
                  <a:srgbClr val="C586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比较快，但要求安装</a:t>
            </a:r>
            <a:r>
              <a:rPr lang="en-US" altLang="zh-CN" sz="2000" dirty="0">
                <a:solidFill>
                  <a:srgbClr val="C586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</a:t>
            </a:r>
          </a:p>
          <a:p>
            <a:r>
              <a:rPr lang="zh-CN" altLang="en-US" sz="2000" dirty="0">
                <a:solidFill>
                  <a:srgbClr val="C586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字典转</a:t>
            </a:r>
            <a:r>
              <a:rPr lang="en-US" altLang="zh-CN" sz="2000" dirty="0">
                <a:solidFill>
                  <a:srgbClr val="C586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json</a:t>
            </a:r>
          </a:p>
          <a:p>
            <a:r>
              <a:rPr lang="en-US" altLang="zh-CN" sz="2000" dirty="0">
                <a:solidFill>
                  <a:srgbClr val="C586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000" dirty="0">
                <a:solidFill>
                  <a:srgbClr val="C586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请求网页出错时退出</a:t>
            </a:r>
            <a:r>
              <a:rPr lang="en-US" altLang="zh-CN" sz="2000" dirty="0">
                <a:solidFill>
                  <a:srgbClr val="C586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2.</a:t>
            </a:r>
            <a:r>
              <a:rPr lang="zh-CN" altLang="en-US" sz="2000" dirty="0">
                <a:solidFill>
                  <a:srgbClr val="C586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保存文件时确定文件是否存在</a:t>
            </a:r>
            <a:endParaRPr lang="en-US" altLang="zh-CN" sz="2000" dirty="0">
              <a:solidFill>
                <a:srgbClr val="C586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6000" dirty="0">
                <a:solidFill>
                  <a:srgbClr val="C586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</a:p>
          <a:p>
            <a:r>
              <a:rPr lang="zh-CN" altLang="en-US" sz="2000" dirty="0">
                <a:solidFill>
                  <a:srgbClr val="C586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生成词云</a:t>
            </a:r>
            <a:endParaRPr lang="en-US" altLang="zh-CN" sz="2000" dirty="0">
              <a:solidFill>
                <a:srgbClr val="C586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rgbClr val="C586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预览词云图片</a:t>
            </a:r>
            <a:endParaRPr lang="en-US" altLang="zh-CN" sz="2000" dirty="0">
              <a:solidFill>
                <a:srgbClr val="C586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6E364CC-4CF9-4B47-8FB8-E916383EDB1B}"/>
              </a:ext>
            </a:extLst>
          </p:cNvPr>
          <p:cNvSpPr txBox="1"/>
          <p:nvPr/>
        </p:nvSpPr>
        <p:spPr>
          <a:xfrm>
            <a:off x="5112152" y="4386804"/>
            <a:ext cx="1446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C586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读写</a:t>
            </a:r>
            <a:r>
              <a:rPr lang="en-US" altLang="zh-CN" dirty="0" err="1">
                <a:solidFill>
                  <a:srgbClr val="C586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xls</a:t>
            </a:r>
            <a:r>
              <a:rPr lang="zh-CN" altLang="en-US" dirty="0">
                <a:solidFill>
                  <a:srgbClr val="C586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</a:t>
            </a:r>
            <a:endParaRPr lang="en-US" altLang="zh-CN" dirty="0">
              <a:solidFill>
                <a:srgbClr val="C586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1160745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BF7526-BD7B-4A46-BBDD-0B5A80499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/>
          <a:lstStyle/>
          <a:p>
            <a:r>
              <a:rPr lang="zh-CN" altLang="en-US">
                <a:ea typeface="微软雅黑" panose="020B0503020204020204" pitchFamily="34" charset="-122"/>
              </a:rPr>
              <a:t>项目内容</a:t>
            </a: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30CED26-D6AA-4712-825D-B7405D8A04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64060" y="886747"/>
            <a:ext cx="6613431" cy="10809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>
                <a:ea typeface="微软雅黑" panose="020B0503020204020204" pitchFamily="34" charset="-122"/>
              </a:rPr>
              <a:t>程序主体</a:t>
            </a:r>
            <a:endParaRPr lang="en-US" altLang="zh-CN" dirty="0"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ea typeface="微软雅黑" panose="020B0503020204020204" pitchFamily="34" charset="-122"/>
              </a:rPr>
              <a:t>通过调用其他函数实现子功能，方便修改功能</a:t>
            </a:r>
            <a:endParaRPr lang="en-US" altLang="zh-CN" dirty="0"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5DA18E6-4465-4DFC-8A4F-55317E02CCE4}"/>
              </a:ext>
            </a:extLst>
          </p:cNvPr>
          <p:cNvSpPr txBox="1"/>
          <p:nvPr/>
        </p:nvSpPr>
        <p:spPr>
          <a:xfrm>
            <a:off x="585158" y="2101204"/>
            <a:ext cx="11021684" cy="427809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fontPath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= 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"C:</a:t>
            </a:r>
            <a:r>
              <a:rPr lang="en-US" altLang="zh-CN" sz="1600" kern="0" dirty="0">
                <a:solidFill>
                  <a:srgbClr val="D7BA7D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\\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Windows</a:t>
            </a:r>
            <a:r>
              <a:rPr lang="en-US" altLang="zh-CN" sz="1600" kern="0" dirty="0">
                <a:solidFill>
                  <a:srgbClr val="D7BA7D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\\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Fonts</a:t>
            </a:r>
            <a:r>
              <a:rPr lang="en-US" altLang="zh-CN" sz="1600" kern="0" dirty="0">
                <a:solidFill>
                  <a:srgbClr val="D7BA7D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\\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msyh.ttc"</a:t>
            </a:r>
            <a:endParaRPr lang="zh-CN" altLang="zh-CN" sz="16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path = 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".</a:t>
            </a:r>
            <a:r>
              <a:rPr lang="en-US" altLang="zh-CN" sz="1600" kern="0" dirty="0">
                <a:solidFill>
                  <a:srgbClr val="D7BA7D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\\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endParaRPr lang="zh-CN" altLang="zh-CN" sz="16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xlsName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= 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"2019 </a:t>
            </a:r>
            <a:r>
              <a:rPr lang="zh-CN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政府工作报告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.</a:t>
            </a:r>
            <a:r>
              <a:rPr lang="en-US" altLang="zh-CN" sz="1600" kern="0" dirty="0" err="1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xls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endParaRPr lang="zh-CN" altLang="zh-CN" sz="16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url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= 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"http://www.gov.cn/zhuanti/2019qglh/2019lhzfgzbg/index.htm"</a:t>
            </a:r>
            <a:endParaRPr lang="zh-CN" altLang="zh-CN" sz="16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try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</a:t>
            </a:r>
            <a:endParaRPr lang="zh-CN" altLang="zh-CN" sz="16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html = 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urllib.request.urlopen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url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6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except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urllib.error.HTTPError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sz="1600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as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err:</a:t>
            </a:r>
            <a:endParaRPr lang="zh-CN" altLang="zh-CN" sz="16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600" kern="0" dirty="0">
                <a:solidFill>
                  <a:srgbClr val="DCDCAA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print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(err)</a:t>
            </a:r>
            <a:endParaRPr lang="zh-CN" altLang="zh-CN" sz="16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600" kern="0" dirty="0">
                <a:solidFill>
                  <a:srgbClr val="DCDCAA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print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url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+ 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600" kern="0" dirty="0">
                <a:solidFill>
                  <a:srgbClr val="D7BA7D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\</a:t>
            </a:r>
            <a:r>
              <a:rPr lang="en-US" altLang="zh-CN" sz="1600" kern="0" dirty="0" err="1">
                <a:solidFill>
                  <a:srgbClr val="D7BA7D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n</a:t>
            </a:r>
            <a:r>
              <a:rPr lang="en-US" altLang="zh-CN" sz="1600" kern="0" dirty="0" err="1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EXIT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!"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6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os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._exit(-</a:t>
            </a:r>
            <a:r>
              <a:rPr lang="en-US" altLang="zh-CN" sz="1600" kern="0" dirty="0">
                <a:solidFill>
                  <a:srgbClr val="B5CEA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1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6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soup = </a:t>
            </a:r>
            <a:r>
              <a:rPr lang="en-US" altLang="zh-CN" sz="1600" kern="0" dirty="0">
                <a:solidFill>
                  <a:srgbClr val="4EC9B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str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(bs4.BeautifulSoup(html).find(</a:t>
            </a:r>
            <a:endParaRPr lang="zh-CN" altLang="zh-CN" sz="16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"div"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{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"class"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 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sz="1600" kern="0" dirty="0" err="1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zhj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-report-right </a:t>
            </a:r>
            <a:r>
              <a:rPr lang="en-US" altLang="zh-CN" sz="1600" kern="0" dirty="0" err="1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fr</a:t>
            </a:r>
            <a:r>
              <a:rPr lang="en-US" altLang="zh-CN" sz="1600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bd"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}))</a:t>
            </a:r>
            <a:endParaRPr lang="zh-CN" altLang="zh-CN" sz="16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getAll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(soup)</a:t>
            </a:r>
            <a:endParaRPr lang="zh-CN" altLang="zh-CN" sz="16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getQuickLook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(soup)</a:t>
            </a:r>
            <a:endParaRPr lang="zh-CN" altLang="zh-CN" sz="16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getInterpretations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(soup)</a:t>
            </a:r>
            <a:endParaRPr lang="zh-CN" altLang="zh-CN" sz="16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getDiscussions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(soup)</a:t>
            </a:r>
            <a:endParaRPr lang="zh-CN" altLang="zh-CN" sz="16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getReserved</a:t>
            </a:r>
            <a:r>
              <a:rPr lang="en-US" altLang="zh-CN" sz="1600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(soup)</a:t>
            </a:r>
          </a:p>
        </p:txBody>
      </p:sp>
    </p:spTree>
    <p:extLst>
      <p:ext uri="{BB962C8B-B14F-4D97-AF65-F5344CB8AC3E}">
        <p14:creationId xmlns:p14="http://schemas.microsoft.com/office/powerpoint/2010/main" val="156026472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06512C-8FE6-4208-A2AA-7C08A7C3C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/>
          <a:lstStyle/>
          <a:p>
            <a:r>
              <a:rPr lang="zh-CN" altLang="en-US" dirty="0">
                <a:ea typeface="微软雅黑" panose="020B0503020204020204" pitchFamily="34" charset="-122"/>
              </a:rPr>
              <a:t>项目内容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C3EAF3-D089-4DD9-B3AE-9E9CF7DA4C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65648" y="935148"/>
            <a:ext cx="4644033" cy="729205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>
                <a:ea typeface="微软雅黑" panose="020B0503020204020204" pitchFamily="34" charset="-122"/>
              </a:rPr>
              <a:t>从网页中抽取报告正文，</a:t>
            </a:r>
            <a:endParaRPr lang="en-US" altLang="zh-CN" dirty="0">
              <a:ea typeface="微软雅黑" panose="020B0503020204020204" pitchFamily="34" charset="-122"/>
            </a:endParaRPr>
          </a:p>
          <a:p>
            <a:r>
              <a:rPr lang="zh-CN" altLang="en-US" dirty="0">
                <a:ea typeface="微软雅黑" panose="020B0503020204020204" pitchFamily="34" charset="-122"/>
              </a:rPr>
              <a:t>调用分词函数和保存文本函数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0091ACE-F7EB-4D88-9D5F-5BE4C085D96D}"/>
              </a:ext>
            </a:extLst>
          </p:cNvPr>
          <p:cNvSpPr txBox="1"/>
          <p:nvPr/>
        </p:nvSpPr>
        <p:spPr>
          <a:xfrm>
            <a:off x="680321" y="2488557"/>
            <a:ext cx="11021684" cy="307776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en-US" altLang="zh-CN" kern="0" dirty="0">
              <a:solidFill>
                <a:srgbClr val="569CD6"/>
              </a:solidFill>
              <a:latin typeface="Fira Code" panose="020B0509050000020004" pitchFamily="49" charset="0"/>
              <a:cs typeface="宋体" panose="02010600030101010101" pitchFamily="2" charset="-122"/>
            </a:endParaRPr>
          </a:p>
          <a:p>
            <a:r>
              <a:rPr lang="en-US" altLang="zh-CN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def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kern="0" dirty="0" err="1">
                <a:solidFill>
                  <a:srgbClr val="DCDCAA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getAll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soup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):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content = 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''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bs = bs4.BeautifulSoup(soup)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paraList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=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bs.find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"div"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{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"class"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 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kern="0" dirty="0" err="1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zhj-bbqw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}).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find_all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"p"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    {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"style"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 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"text-indent: 2em; font-family: </a:t>
            </a:r>
            <a:r>
              <a:rPr lang="zh-CN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宋体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; font-size: 12pt;"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})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for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a </a:t>
            </a:r>
            <a:r>
              <a:rPr lang="en-US" altLang="zh-CN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in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paraList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content = content + 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'</a:t>
            </a:r>
            <a:r>
              <a:rPr lang="en-US" altLang="zh-CN" kern="0" dirty="0">
                <a:solidFill>
                  <a:srgbClr val="D7BA7D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\n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'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+ 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  "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+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a.get_text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()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splitText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(content)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saveText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(content, 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zh-CN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政府工作报告全文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</a:p>
          <a:p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631568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76F11-F039-47AC-A301-DE85F9F5D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/>
          <a:lstStyle/>
          <a:p>
            <a:r>
              <a:rPr lang="zh-CN" altLang="en-US" dirty="0">
                <a:ea typeface="微软雅黑" panose="020B0503020204020204" pitchFamily="34" charset="-122"/>
              </a:rPr>
              <a:t>项目内容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DAD6A18-6FF1-4E8C-B66A-34EAF9D6E82E}"/>
              </a:ext>
            </a:extLst>
          </p:cNvPr>
          <p:cNvSpPr txBox="1"/>
          <p:nvPr/>
        </p:nvSpPr>
        <p:spPr>
          <a:xfrm>
            <a:off x="680321" y="2303362"/>
            <a:ext cx="8845644" cy="424731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def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splitText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content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):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= {}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splitedText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= 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""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seqlist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=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jieba.cut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(content)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for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word </a:t>
            </a:r>
            <a:r>
              <a:rPr lang="en-US" altLang="zh-CN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in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seqlist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splitedText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=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splitedText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+ word + 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 "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</a:t>
            </a:r>
            <a:r>
              <a:rPr lang="en-US" altLang="zh-CN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if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word </a:t>
            </a:r>
            <a:r>
              <a:rPr lang="en-US" altLang="zh-CN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not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in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[word] = </a:t>
            </a:r>
            <a:r>
              <a:rPr lang="en-US" altLang="zh-CN" kern="0" dirty="0">
                <a:solidFill>
                  <a:srgbClr val="B5CEA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1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</a:t>
            </a:r>
            <a:r>
              <a:rPr lang="en-US" altLang="zh-CN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else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[word] += </a:t>
            </a:r>
            <a:r>
              <a:rPr lang="en-US" altLang="zh-CN" kern="0" dirty="0">
                <a:solidFill>
                  <a:srgbClr val="B5CEA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1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sortedDic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= </a:t>
            </a:r>
            <a:r>
              <a:rPr lang="en-US" altLang="zh-CN" kern="0" dirty="0">
                <a:solidFill>
                  <a:srgbClr val="DCDCAA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sorted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dic.items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(), </a:t>
            </a:r>
            <a:r>
              <a:rPr lang="en-US" altLang="zh-CN" kern="0" dirty="0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key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=</a:t>
            </a:r>
            <a:r>
              <a:rPr lang="en-US" altLang="zh-CN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lambda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kern="0" dirty="0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x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: x[</a:t>
            </a:r>
            <a:r>
              <a:rPr lang="en-US" altLang="zh-CN" kern="0" dirty="0">
                <a:solidFill>
                  <a:srgbClr val="B5CEA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1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], 		   							</a:t>
            </a:r>
            <a:r>
              <a:rPr lang="en-US" altLang="zh-CN" kern="0" dirty="0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reverse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=</a:t>
            </a:r>
            <a:r>
              <a:rPr lang="en-US" altLang="zh-CN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True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saveJson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sortedDic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zh-CN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报告全文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saveSheet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zh-CN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报告全文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wordCloud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splitedText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A13755A-C1C2-4451-A0D5-935595781F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965" y="2393531"/>
            <a:ext cx="2330798" cy="3599316"/>
          </a:xfrm>
        </p:spPr>
        <p:txBody>
          <a:bodyPr>
            <a:normAutofit fontScale="92500"/>
          </a:bodyPr>
          <a:lstStyle/>
          <a:p>
            <a:r>
              <a:rPr lang="zh-CN" altLang="en-US" dirty="0">
                <a:ea typeface="微软雅黑" panose="020B0503020204020204" pitchFamily="34" charset="-122"/>
              </a:rPr>
              <a:t>使用</a:t>
            </a:r>
            <a:r>
              <a:rPr lang="en-US" altLang="zh-CN" dirty="0" err="1">
                <a:ea typeface="微软雅黑" panose="020B0503020204020204" pitchFamily="34" charset="-122"/>
              </a:rPr>
              <a:t>jieba</a:t>
            </a:r>
            <a:r>
              <a:rPr lang="zh-CN" altLang="en-US" dirty="0">
                <a:ea typeface="微软雅黑" panose="020B0503020204020204" pitchFamily="34" charset="-122"/>
              </a:rPr>
              <a:t>库进行中文分词</a:t>
            </a:r>
            <a:endParaRPr lang="en-US" altLang="zh-CN" dirty="0">
              <a:ea typeface="微软雅黑" panose="020B0503020204020204" pitchFamily="34" charset="-122"/>
            </a:endParaRPr>
          </a:p>
          <a:p>
            <a:r>
              <a:rPr lang="zh-CN" altLang="en-US" dirty="0">
                <a:ea typeface="微软雅黑" panose="020B0503020204020204" pitchFamily="34" charset="-122"/>
              </a:rPr>
              <a:t>调用</a:t>
            </a:r>
            <a:r>
              <a:rPr lang="en-US" altLang="zh-CN" dirty="0" err="1">
                <a:ea typeface="微软雅黑" panose="020B0503020204020204" pitchFamily="34" charset="-122"/>
              </a:rPr>
              <a:t>saveJson</a:t>
            </a:r>
            <a:r>
              <a:rPr lang="en-US" altLang="zh-CN" dirty="0">
                <a:ea typeface="微软雅黑" panose="020B0503020204020204" pitchFamily="34" charset="-122"/>
              </a:rPr>
              <a:t>()</a:t>
            </a:r>
            <a:r>
              <a:rPr lang="zh-CN" altLang="en-US" dirty="0">
                <a:ea typeface="微软雅黑" panose="020B0503020204020204" pitchFamily="34" charset="-122"/>
              </a:rPr>
              <a:t>函数</a:t>
            </a:r>
            <a:endParaRPr lang="en-US" altLang="zh-CN" dirty="0">
              <a:ea typeface="微软雅黑" panose="020B0503020204020204" pitchFamily="34" charset="-122"/>
            </a:endParaRPr>
          </a:p>
          <a:p>
            <a:r>
              <a:rPr lang="zh-CN" altLang="en-US" dirty="0">
                <a:ea typeface="微软雅黑" panose="020B0503020204020204" pitchFamily="34" charset="-122"/>
              </a:rPr>
              <a:t>调用</a:t>
            </a:r>
            <a:r>
              <a:rPr lang="en-US" altLang="zh-CN" dirty="0" err="1">
                <a:ea typeface="微软雅黑" panose="020B0503020204020204" pitchFamily="34" charset="-122"/>
              </a:rPr>
              <a:t>saveSheet</a:t>
            </a:r>
            <a:r>
              <a:rPr lang="en-US" altLang="zh-CN" dirty="0">
                <a:ea typeface="微软雅黑" panose="020B0503020204020204" pitchFamily="34" charset="-122"/>
              </a:rPr>
              <a:t>()</a:t>
            </a:r>
            <a:r>
              <a:rPr lang="zh-CN" altLang="en-US" dirty="0">
                <a:ea typeface="微软雅黑" panose="020B0503020204020204" pitchFamily="34" charset="-122"/>
              </a:rPr>
              <a:t>函数</a:t>
            </a:r>
            <a:endParaRPr lang="en-US" altLang="zh-CN" dirty="0">
              <a:ea typeface="微软雅黑" panose="020B0503020204020204" pitchFamily="34" charset="-122"/>
            </a:endParaRPr>
          </a:p>
          <a:p>
            <a:r>
              <a:rPr lang="zh-CN" altLang="en-US" dirty="0">
                <a:ea typeface="微软雅黑" panose="020B0503020204020204" pitchFamily="34" charset="-122"/>
              </a:rPr>
              <a:t>调用</a:t>
            </a:r>
            <a:r>
              <a:rPr lang="en-US" altLang="zh-CN" dirty="0" err="1">
                <a:ea typeface="微软雅黑" panose="020B0503020204020204" pitchFamily="34" charset="-122"/>
              </a:rPr>
              <a:t>wordCloud</a:t>
            </a:r>
            <a:r>
              <a:rPr lang="en-US" altLang="zh-CN" dirty="0">
                <a:ea typeface="微软雅黑" panose="020B0503020204020204" pitchFamily="34" charset="-122"/>
              </a:rPr>
              <a:t>()</a:t>
            </a:r>
            <a:r>
              <a:rPr lang="zh-CN" altLang="en-US" dirty="0">
                <a:ea typeface="微软雅黑" panose="020B0503020204020204" pitchFamily="34" charset="-122"/>
              </a:rPr>
              <a:t>函数</a:t>
            </a:r>
            <a:endParaRPr lang="en-US" altLang="zh-CN" dirty="0"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237782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06512C-8FE6-4208-A2AA-7C08A7C3C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/>
          <a:lstStyle/>
          <a:p>
            <a:r>
              <a:rPr lang="zh-CN" altLang="en-US" dirty="0">
                <a:ea typeface="微软雅黑" panose="020B0503020204020204" pitchFamily="34" charset="-122"/>
              </a:rPr>
              <a:t>项目内容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C3EAF3-D089-4DD9-B3AE-9E9CF7DA4C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79115" y="1051441"/>
            <a:ext cx="10884309" cy="484512"/>
          </a:xfrm>
        </p:spPr>
        <p:txBody>
          <a:bodyPr/>
          <a:lstStyle/>
          <a:p>
            <a:r>
              <a:rPr lang="en-US" altLang="zh-CN" dirty="0" err="1">
                <a:ea typeface="微软雅黑" panose="020B0503020204020204" pitchFamily="34" charset="-122"/>
              </a:rPr>
              <a:t>saveJson</a:t>
            </a:r>
            <a:r>
              <a:rPr lang="en-US" altLang="zh-CN" dirty="0">
                <a:ea typeface="微软雅黑" panose="020B0503020204020204" pitchFamily="34" charset="-122"/>
              </a:rPr>
              <a:t>()</a:t>
            </a:r>
            <a:r>
              <a:rPr lang="zh-CN" altLang="en-US" dirty="0">
                <a:ea typeface="微软雅黑" panose="020B0503020204020204" pitchFamily="34" charset="-122"/>
              </a:rPr>
              <a:t>和</a:t>
            </a:r>
            <a:r>
              <a:rPr lang="en-US" altLang="zh-CN" dirty="0" err="1">
                <a:ea typeface="微软雅黑" panose="020B0503020204020204" pitchFamily="34" charset="-122"/>
              </a:rPr>
              <a:t>saveText</a:t>
            </a:r>
            <a:r>
              <a:rPr lang="en-US" altLang="zh-CN" dirty="0">
                <a:ea typeface="微软雅黑" panose="020B0503020204020204" pitchFamily="34" charset="-122"/>
              </a:rPr>
              <a:t>()</a:t>
            </a:r>
            <a:r>
              <a:rPr lang="zh-CN" altLang="en-US" dirty="0">
                <a:ea typeface="微软雅黑" panose="020B0503020204020204" pitchFamily="34" charset="-122"/>
              </a:rPr>
              <a:t>将数据保存文件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3053D92-2FE7-41B0-80D7-0DE0FA878F6E}"/>
              </a:ext>
            </a:extLst>
          </p:cNvPr>
          <p:cNvSpPr txBox="1"/>
          <p:nvPr/>
        </p:nvSpPr>
        <p:spPr>
          <a:xfrm>
            <a:off x="680321" y="2488557"/>
            <a:ext cx="11021684" cy="304698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en-US" altLang="zh-CN" kern="0" dirty="0">
              <a:solidFill>
                <a:srgbClr val="569CD6"/>
              </a:solidFill>
              <a:latin typeface="Fira Code" panose="020B0509050000020004" pitchFamily="49" charset="0"/>
              <a:cs typeface="宋体" panose="02010600030101010101" pitchFamily="2" charset="-122"/>
            </a:endParaRPr>
          </a:p>
          <a:p>
            <a:r>
              <a:rPr lang="en-US" altLang="zh-CN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def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kern="0" dirty="0" err="1">
                <a:solidFill>
                  <a:srgbClr val="DCDCAA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saveJson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 err="1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</a:t>
            </a:r>
            <a:r>
              <a:rPr lang="en-US" altLang="zh-CN" kern="0" dirty="0" err="1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fileName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):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with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kern="0" dirty="0">
                <a:solidFill>
                  <a:srgbClr val="DCDCAA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open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(path +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fileName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+ 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".json"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"w"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</a:t>
            </a:r>
            <a:r>
              <a:rPr lang="en-US" altLang="zh-CN" kern="0" dirty="0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encoding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=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"utf-8"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 </a:t>
            </a:r>
            <a:r>
              <a:rPr lang="en-US" altLang="zh-CN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as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f: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json.dump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dic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f, </a:t>
            </a:r>
            <a:r>
              <a:rPr lang="en-US" altLang="zh-CN" kern="0" dirty="0" err="1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ensure_ascii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=</a:t>
            </a:r>
            <a:r>
              <a:rPr lang="en-US" altLang="zh-CN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False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 </a:t>
            </a:r>
          </a:p>
          <a:p>
            <a:pPr>
              <a:spcAft>
                <a:spcPts val="1200"/>
              </a:spcAft>
            </a:pP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569CD6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def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kern="0" dirty="0" err="1">
                <a:solidFill>
                  <a:srgbClr val="DCDCAA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saveText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</a:t>
            </a:r>
            <a:r>
              <a:rPr lang="en-US" altLang="zh-CN" kern="0" dirty="0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content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</a:t>
            </a:r>
            <a:r>
              <a:rPr lang="en-US" altLang="zh-CN" kern="0" dirty="0" err="1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fileName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):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</a:t>
            </a:r>
            <a:r>
              <a:rPr lang="en-US" altLang="zh-CN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with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</a:t>
            </a:r>
            <a:r>
              <a:rPr lang="en-US" altLang="zh-CN" kern="0" dirty="0">
                <a:solidFill>
                  <a:srgbClr val="DCDCAA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open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(path +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fileName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+ 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".txt"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"w"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, </a:t>
            </a:r>
            <a:r>
              <a:rPr lang="en-US" altLang="zh-CN" kern="0" dirty="0">
                <a:solidFill>
                  <a:srgbClr val="9CDCFE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encoding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=</a:t>
            </a:r>
            <a:r>
              <a:rPr lang="en-US" altLang="zh-CN" kern="0" dirty="0">
                <a:solidFill>
                  <a:srgbClr val="CE9178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"utf-8"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) </a:t>
            </a:r>
            <a:r>
              <a:rPr lang="en-US" altLang="zh-CN" kern="0" dirty="0">
                <a:solidFill>
                  <a:srgbClr val="C586C0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as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f: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        </a:t>
            </a:r>
            <a:r>
              <a:rPr lang="en-US" altLang="zh-CN" kern="0" dirty="0" err="1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f.write</a:t>
            </a:r>
            <a:r>
              <a:rPr lang="en-US" altLang="zh-CN" kern="0" dirty="0">
                <a:solidFill>
                  <a:srgbClr val="D4D4D4"/>
                </a:solidFill>
                <a:latin typeface="Fira Code" panose="020B0509050000020004" pitchFamily="49" charset="0"/>
                <a:cs typeface="宋体" panose="02010600030101010101" pitchFamily="2" charset="-122"/>
              </a:rPr>
              <a:t>(content)</a:t>
            </a:r>
          </a:p>
          <a:p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921785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柏林">
  <a:themeElements>
    <a:clrScheme name="柏林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柏林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柏林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993</Words>
  <Application>Microsoft Office PowerPoint</Application>
  <PresentationFormat>宽屏</PresentationFormat>
  <Paragraphs>213</Paragraphs>
  <Slides>16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Fira Code</vt:lpstr>
      <vt:lpstr>幼圆</vt:lpstr>
      <vt:lpstr>Arial</vt:lpstr>
      <vt:lpstr>微软雅黑</vt:lpstr>
      <vt:lpstr>Trebuchet MS</vt:lpstr>
      <vt:lpstr>等线</vt:lpstr>
      <vt:lpstr>柏林</vt:lpstr>
      <vt:lpstr> Python库的使用     ——换个姿势读十九大报告</vt:lpstr>
      <vt:lpstr>项目成员</vt:lpstr>
      <vt:lpstr>项目简介</vt:lpstr>
      <vt:lpstr>流程</vt:lpstr>
      <vt:lpstr>项目内容</vt:lpstr>
      <vt:lpstr>项目内容</vt:lpstr>
      <vt:lpstr>项目内容</vt:lpstr>
      <vt:lpstr>项目内容</vt:lpstr>
      <vt:lpstr>项目内容</vt:lpstr>
      <vt:lpstr>项目内容</vt:lpstr>
      <vt:lpstr>项目内容</vt:lpstr>
      <vt:lpstr>项目内容</vt:lpstr>
      <vt:lpstr>PowerPoint 演示文稿</vt:lpstr>
      <vt:lpstr>不同平台间的程序移植</vt:lpstr>
      <vt:lpstr>项目总结与反思</vt:lpstr>
      <vt:lpstr>谢谢！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Python库的使用       ——换个姿势读十九大报告</dc:title>
  <dc:creator>李华</dc:creator>
  <cp:lastModifiedBy>李华</cp:lastModifiedBy>
  <cp:revision>19</cp:revision>
  <dcterms:created xsi:type="dcterms:W3CDTF">2019-06-02T07:43:21Z</dcterms:created>
  <dcterms:modified xsi:type="dcterms:W3CDTF">2019-06-02T08:49:20Z</dcterms:modified>
</cp:coreProperties>
</file>